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94" r:id="rId3"/>
    <p:sldId id="295" r:id="rId4"/>
    <p:sldId id="296" r:id="rId5"/>
    <p:sldId id="312" r:id="rId6"/>
    <p:sldId id="297" r:id="rId7"/>
    <p:sldId id="303" r:id="rId8"/>
    <p:sldId id="298" r:id="rId9"/>
    <p:sldId id="299" r:id="rId10"/>
    <p:sldId id="300" r:id="rId11"/>
    <p:sldId id="301" r:id="rId12"/>
    <p:sldId id="305" r:id="rId13"/>
    <p:sldId id="309" r:id="rId14"/>
    <p:sldId id="304" r:id="rId15"/>
    <p:sldId id="307" r:id="rId16"/>
    <p:sldId id="306" r:id="rId17"/>
    <p:sldId id="313" r:id="rId18"/>
    <p:sldId id="310" r:id="rId19"/>
    <p:sldId id="311" r:id="rId20"/>
    <p:sldId id="293" r:id="rId21"/>
    <p:sldId id="314"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0000"/>
    <a:srgbClr val="FFFFFF"/>
    <a:srgbClr val="0171B9"/>
    <a:srgbClr val="E6E6E6"/>
    <a:srgbClr val="4BAEFF"/>
    <a:srgbClr val="00325A"/>
    <a:srgbClr val="70AD47"/>
    <a:srgbClr val="4472C4"/>
    <a:srgbClr val="2574A9"/>
    <a:srgbClr val="FEBD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77203" autoAdjust="0"/>
  </p:normalViewPr>
  <p:slideViewPr>
    <p:cSldViewPr snapToGrid="0">
      <p:cViewPr varScale="1">
        <p:scale>
          <a:sx n="104" d="100"/>
          <a:sy n="104" d="100"/>
        </p:scale>
        <p:origin x="1714"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E674B-EABE-4B0B-9DD2-C57562C8675A}" type="datetimeFigureOut">
              <a:rPr lang="en-GB" smtClean="0"/>
              <a:t>15/02/2023</a:t>
            </a:fld>
            <a:endParaRPr lang="en-GB"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9C9D4-7164-4F83-AB02-13E79841D3B6}" type="slidenum">
              <a:rPr lang="en-GB" smtClean="0"/>
              <a:t>‹#›</a:t>
            </a:fld>
            <a:endParaRPr lang="en-GB" dirty="0"/>
          </a:p>
        </p:txBody>
      </p:sp>
    </p:spTree>
    <p:extLst>
      <p:ext uri="{BB962C8B-B14F-4D97-AF65-F5344CB8AC3E}">
        <p14:creationId xmlns:p14="http://schemas.microsoft.com/office/powerpoint/2010/main" val="109316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Cambria" panose="02040503050406030204" pitchFamily="18" charset="0"/>
              </a:rPr>
              <a:t>Example voltage traces from 2 patients corresponding to the sawtooth waveforms in quadrants I and III. These waveform shapes are consistent with the dark </a:t>
            </a:r>
            <a:r>
              <a:rPr lang="en-GB" b="0" i="0" dirty="0" err="1">
                <a:solidFill>
                  <a:srgbClr val="333333"/>
                </a:solidFill>
                <a:effectLst/>
                <a:latin typeface="Cambria" panose="02040503050406030204" pitchFamily="18" charset="0"/>
              </a:rPr>
              <a:t>gray</a:t>
            </a:r>
            <a:r>
              <a:rPr lang="en-GB" b="0" i="0" dirty="0">
                <a:solidFill>
                  <a:srgbClr val="333333"/>
                </a:solidFill>
                <a:effectLst/>
                <a:latin typeface="Cambria" panose="02040503050406030204" pitchFamily="18" charset="0"/>
              </a:rPr>
              <a:t>, but not the light </a:t>
            </a:r>
            <a:r>
              <a:rPr lang="en-GB" b="0" i="0" dirty="0" err="1">
                <a:solidFill>
                  <a:srgbClr val="333333"/>
                </a:solidFill>
                <a:effectLst/>
                <a:latin typeface="Cambria" panose="02040503050406030204" pitchFamily="18" charset="0"/>
              </a:rPr>
              <a:t>gray</a:t>
            </a:r>
            <a:r>
              <a:rPr lang="en-GB" b="0" i="0" dirty="0">
                <a:solidFill>
                  <a:srgbClr val="333333"/>
                </a:solidFill>
                <a:effectLst/>
                <a:latin typeface="Cambria" panose="02040503050406030204" pitchFamily="18" charset="0"/>
              </a:rPr>
              <a:t>, sawtooth shapes in</a:t>
            </a:r>
            <a:endParaRPr lang="en-GB" dirty="0"/>
          </a:p>
          <a:p>
            <a:endParaRPr lang="en-GB" dirty="0"/>
          </a:p>
          <a:p>
            <a:r>
              <a:rPr lang="en-GB" dirty="0"/>
              <a:t>A: Example neural power spectrum with a strong alpha peak in the canonical frequency range (8–12 Hz, blue-shaded region) and secondary beta peak (not marked). b, Same as a, but with the alpha peak removed.</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4</a:t>
            </a:fld>
            <a:endParaRPr lang="en-GB" dirty="0"/>
          </a:p>
        </p:txBody>
      </p:sp>
    </p:spTree>
    <p:extLst>
      <p:ext uri="{BB962C8B-B14F-4D97-AF65-F5344CB8AC3E}">
        <p14:creationId xmlns:p14="http://schemas.microsoft.com/office/powerpoint/2010/main" val="451888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15</a:t>
            </a:fld>
            <a:endParaRPr lang="en-GB" dirty="0"/>
          </a:p>
        </p:txBody>
      </p:sp>
    </p:spTree>
    <p:extLst>
      <p:ext uri="{BB962C8B-B14F-4D97-AF65-F5344CB8AC3E}">
        <p14:creationId xmlns:p14="http://schemas.microsoft.com/office/powerpoint/2010/main" val="1897757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16</a:t>
            </a:fld>
            <a:endParaRPr lang="en-GB" dirty="0"/>
          </a:p>
        </p:txBody>
      </p:sp>
    </p:spTree>
    <p:extLst>
      <p:ext uri="{BB962C8B-B14F-4D97-AF65-F5344CB8AC3E}">
        <p14:creationId xmlns:p14="http://schemas.microsoft.com/office/powerpoint/2010/main" val="4047276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17</a:t>
            </a:fld>
            <a:endParaRPr lang="en-GB" dirty="0"/>
          </a:p>
        </p:txBody>
      </p:sp>
    </p:spTree>
    <p:extLst>
      <p:ext uri="{BB962C8B-B14F-4D97-AF65-F5344CB8AC3E}">
        <p14:creationId xmlns:p14="http://schemas.microsoft.com/office/powerpoint/2010/main" val="1039046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202020"/>
                </a:solidFill>
                <a:effectLst/>
                <a:latin typeface="Helvetica" panose="020B0604020202020204" pitchFamily="34" charset="0"/>
              </a:rPr>
              <a:t>Fig 5. Illustration: The emergence of </a:t>
            </a:r>
            <a:r>
              <a:rPr lang="en-GB" b="1" i="1" dirty="0">
                <a:solidFill>
                  <a:srgbClr val="202020"/>
                </a:solidFill>
                <a:effectLst/>
                <a:latin typeface="Helvetica" panose="020B0604020202020204" pitchFamily="34" charset="0"/>
              </a:rPr>
              <a:t>β</a:t>
            </a:r>
            <a:r>
              <a:rPr lang="en-GB" b="1" i="0" dirty="0">
                <a:solidFill>
                  <a:srgbClr val="202020"/>
                </a:solidFill>
                <a:effectLst/>
                <a:latin typeface="Helvetica" panose="020B0604020202020204" pitchFamily="34" charset="0"/>
              </a:rPr>
              <a:t>-events from </a:t>
            </a:r>
            <a:r>
              <a:rPr lang="en-GB" b="1" i="1" dirty="0">
                <a:solidFill>
                  <a:srgbClr val="202020"/>
                </a:solidFill>
                <a:effectLst/>
                <a:latin typeface="Helvetica" panose="020B0604020202020204" pitchFamily="34" charset="0"/>
              </a:rPr>
              <a:t>α</a:t>
            </a:r>
            <a:r>
              <a:rPr lang="en-GB" b="1" i="0" dirty="0">
                <a:solidFill>
                  <a:srgbClr val="202020"/>
                </a:solidFill>
                <a:effectLst/>
                <a:latin typeface="Helvetica" panose="020B0604020202020204" pitchFamily="34" charset="0"/>
              </a:rPr>
              <a:t>-dominated sources.</a:t>
            </a:r>
          </a:p>
          <a:p>
            <a:pPr algn="l"/>
            <a:r>
              <a:rPr lang="en-GB" b="0" i="0" dirty="0">
                <a:solidFill>
                  <a:srgbClr val="202020"/>
                </a:solidFill>
                <a:effectLst/>
                <a:latin typeface="Helvetica" panose="020B0604020202020204" pitchFamily="34" charset="0"/>
              </a:rPr>
              <a:t>(A) Two basis functions (black) mix with a temporal delay (</a:t>
            </a:r>
            <a:r>
              <a:rPr lang="en-GB" b="0" i="1" dirty="0">
                <a:solidFill>
                  <a:srgbClr val="202020"/>
                </a:solidFill>
                <a:effectLst/>
                <a:latin typeface="Helvetica" panose="020B0604020202020204" pitchFamily="34" charset="0"/>
              </a:rPr>
              <a:t>σ</a:t>
            </a:r>
            <a:r>
              <a:rPr lang="en-GB" b="0" i="0" dirty="0">
                <a:solidFill>
                  <a:srgbClr val="202020"/>
                </a:solidFill>
                <a:effectLst/>
                <a:latin typeface="Helvetica" panose="020B0604020202020204" pitchFamily="34" charset="0"/>
              </a:rPr>
              <a:t> = 15 </a:t>
            </a:r>
            <a:r>
              <a:rPr lang="en-GB" b="0" i="0" dirty="0" err="1">
                <a:solidFill>
                  <a:srgbClr val="202020"/>
                </a:solidFill>
                <a:effectLst/>
                <a:latin typeface="Helvetica" panose="020B0604020202020204" pitchFamily="34" charset="0"/>
              </a:rPr>
              <a:t>ms</a:t>
            </a:r>
            <a:r>
              <a:rPr lang="en-GB" b="0" i="0" dirty="0">
                <a:solidFill>
                  <a:srgbClr val="202020"/>
                </a:solidFill>
                <a:effectLst/>
                <a:latin typeface="Helvetica" panose="020B0604020202020204" pitchFamily="34" charset="0"/>
              </a:rPr>
              <a:t>) such that the </a:t>
            </a:r>
            <a:r>
              <a:rPr lang="en-GB" b="0" i="1" dirty="0">
                <a:solidFill>
                  <a:srgbClr val="202020"/>
                </a:solidFill>
                <a:effectLst/>
                <a:latin typeface="Helvetica" panose="020B0604020202020204" pitchFamily="34" charset="0"/>
              </a:rPr>
              <a:t>α</a:t>
            </a:r>
            <a:r>
              <a:rPr lang="en-GB" b="0" i="0" dirty="0">
                <a:solidFill>
                  <a:srgbClr val="202020"/>
                </a:solidFill>
                <a:effectLst/>
                <a:latin typeface="Helvetica" panose="020B0604020202020204" pitchFamily="34" charset="0"/>
              </a:rPr>
              <a:t>-power is enhanced in the compound signal (blue) during the segment marked in </a:t>
            </a:r>
            <a:r>
              <a:rPr lang="en-GB" b="0" i="0" dirty="0" err="1">
                <a:solidFill>
                  <a:srgbClr val="202020"/>
                </a:solidFill>
                <a:effectLst/>
                <a:latin typeface="Helvetica" panose="020B0604020202020204" pitchFamily="34" charset="0"/>
              </a:rPr>
              <a:t>gray</a:t>
            </a:r>
            <a:r>
              <a:rPr lang="en-GB" b="0" i="0" dirty="0">
                <a:solidFill>
                  <a:srgbClr val="202020"/>
                </a:solidFill>
                <a:effectLst/>
                <a:latin typeface="Helvetica" panose="020B0604020202020204" pitchFamily="34" charset="0"/>
              </a:rPr>
              <a:t>. (B) The corresponding power spectrum of the segment marked in </a:t>
            </a:r>
            <a:r>
              <a:rPr lang="en-GB" b="0" i="0" dirty="0" err="1">
                <a:solidFill>
                  <a:srgbClr val="202020"/>
                </a:solidFill>
                <a:effectLst/>
                <a:latin typeface="Helvetica" panose="020B0604020202020204" pitchFamily="34" charset="0"/>
              </a:rPr>
              <a:t>gray</a:t>
            </a:r>
            <a:r>
              <a:rPr lang="en-GB" b="0" i="0" dirty="0">
                <a:solidFill>
                  <a:srgbClr val="202020"/>
                </a:solidFill>
                <a:effectLst/>
                <a:latin typeface="Helvetica" panose="020B0604020202020204" pitchFamily="34" charset="0"/>
              </a:rPr>
              <a:t> for subplot (A) for basis functions (black) and compound signal, where both </a:t>
            </a:r>
            <a:r>
              <a:rPr lang="en-GB" b="0" i="1" dirty="0">
                <a:solidFill>
                  <a:srgbClr val="202020"/>
                </a:solidFill>
                <a:effectLst/>
                <a:latin typeface="Helvetica" panose="020B0604020202020204" pitchFamily="34" charset="0"/>
              </a:rPr>
              <a:t>α</a:t>
            </a:r>
            <a:r>
              <a:rPr lang="en-GB" b="0" i="0" dirty="0">
                <a:solidFill>
                  <a:srgbClr val="202020"/>
                </a:solidFill>
                <a:effectLst/>
                <a:latin typeface="Helvetica" panose="020B0604020202020204" pitchFamily="34" charset="0"/>
              </a:rPr>
              <a:t>- and </a:t>
            </a:r>
            <a:r>
              <a:rPr lang="en-GB" b="0" i="1" dirty="0">
                <a:solidFill>
                  <a:srgbClr val="202020"/>
                </a:solidFill>
                <a:effectLst/>
                <a:latin typeface="Helvetica" panose="020B0604020202020204" pitchFamily="34" charset="0"/>
              </a:rPr>
              <a:t>β</a:t>
            </a:r>
            <a:r>
              <a:rPr lang="en-GB" b="0" i="0" dirty="0">
                <a:solidFill>
                  <a:srgbClr val="202020"/>
                </a:solidFill>
                <a:effectLst/>
                <a:latin typeface="Helvetica" panose="020B0604020202020204" pitchFamily="34" charset="0"/>
              </a:rPr>
              <a:t>-spectral peaks are enhanced (blue). (C) Two basis functions (black) mix with a temporal delay (</a:t>
            </a:r>
            <a:r>
              <a:rPr lang="en-GB" b="0" i="1" dirty="0">
                <a:solidFill>
                  <a:srgbClr val="202020"/>
                </a:solidFill>
                <a:effectLst/>
                <a:latin typeface="Helvetica" panose="020B0604020202020204" pitchFamily="34" charset="0"/>
              </a:rPr>
              <a:t>σ</a:t>
            </a:r>
            <a:r>
              <a:rPr lang="en-GB" b="0" i="0" dirty="0">
                <a:solidFill>
                  <a:srgbClr val="202020"/>
                </a:solidFill>
                <a:effectLst/>
                <a:latin typeface="Helvetica" panose="020B0604020202020204" pitchFamily="34" charset="0"/>
              </a:rPr>
              <a:t> = 43 </a:t>
            </a:r>
            <a:r>
              <a:rPr lang="en-GB" b="0" i="0" dirty="0" err="1">
                <a:solidFill>
                  <a:srgbClr val="202020"/>
                </a:solidFill>
                <a:effectLst/>
                <a:latin typeface="Helvetica" panose="020B0604020202020204" pitchFamily="34" charset="0"/>
              </a:rPr>
              <a:t>ms</a:t>
            </a:r>
            <a:r>
              <a:rPr lang="en-GB" b="0" i="0" dirty="0">
                <a:solidFill>
                  <a:srgbClr val="202020"/>
                </a:solidFill>
                <a:effectLst/>
                <a:latin typeface="Helvetica" panose="020B0604020202020204" pitchFamily="34" charset="0"/>
              </a:rPr>
              <a:t>) such that the </a:t>
            </a:r>
            <a:r>
              <a:rPr lang="en-GB" b="0" i="1" dirty="0">
                <a:solidFill>
                  <a:srgbClr val="202020"/>
                </a:solidFill>
                <a:effectLst/>
                <a:latin typeface="Helvetica" panose="020B0604020202020204" pitchFamily="34" charset="0"/>
              </a:rPr>
              <a:t>α</a:t>
            </a:r>
            <a:r>
              <a:rPr lang="en-GB" b="0" i="0" dirty="0">
                <a:solidFill>
                  <a:srgbClr val="202020"/>
                </a:solidFill>
                <a:effectLst/>
                <a:latin typeface="Helvetica" panose="020B0604020202020204" pitchFamily="34" charset="0"/>
              </a:rPr>
              <a:t>-power is diminished in the compound signal (red) during the segment marked in </a:t>
            </a:r>
            <a:r>
              <a:rPr lang="en-GB" b="0" i="0" dirty="0" err="1">
                <a:solidFill>
                  <a:srgbClr val="202020"/>
                </a:solidFill>
                <a:effectLst/>
                <a:latin typeface="Helvetica" panose="020B0604020202020204" pitchFamily="34" charset="0"/>
              </a:rPr>
              <a:t>gray</a:t>
            </a:r>
            <a:r>
              <a:rPr lang="en-GB" b="0" i="0" dirty="0">
                <a:solidFill>
                  <a:srgbClr val="202020"/>
                </a:solidFill>
                <a:effectLst/>
                <a:latin typeface="Helvetica" panose="020B0604020202020204" pitchFamily="34" charset="0"/>
              </a:rPr>
              <a:t>. (D) The corresponding power spectrum of the segment marked in </a:t>
            </a:r>
            <a:r>
              <a:rPr lang="en-GB" b="0" i="0" dirty="0" err="1">
                <a:solidFill>
                  <a:srgbClr val="202020"/>
                </a:solidFill>
                <a:effectLst/>
                <a:latin typeface="Helvetica" panose="020B0604020202020204" pitchFamily="34" charset="0"/>
              </a:rPr>
              <a:t>gray</a:t>
            </a:r>
            <a:r>
              <a:rPr lang="en-GB" b="0" i="0" dirty="0">
                <a:solidFill>
                  <a:srgbClr val="202020"/>
                </a:solidFill>
                <a:effectLst/>
                <a:latin typeface="Helvetica" panose="020B0604020202020204" pitchFamily="34" charset="0"/>
              </a:rPr>
              <a:t> for subplot (C) for basis functions (black) and compound signal, where the </a:t>
            </a:r>
            <a:r>
              <a:rPr lang="en-GB" b="0" i="1" dirty="0">
                <a:solidFill>
                  <a:srgbClr val="202020"/>
                </a:solidFill>
                <a:effectLst/>
                <a:latin typeface="Helvetica" panose="020B0604020202020204" pitchFamily="34" charset="0"/>
              </a:rPr>
              <a:t>α</a:t>
            </a:r>
            <a:r>
              <a:rPr lang="en-GB" b="0" i="0" dirty="0">
                <a:solidFill>
                  <a:srgbClr val="202020"/>
                </a:solidFill>
                <a:effectLst/>
                <a:latin typeface="Helvetica" panose="020B0604020202020204" pitchFamily="34" charset="0"/>
              </a:rPr>
              <a:t>-peak is largely diminished and </a:t>
            </a:r>
            <a:r>
              <a:rPr lang="en-GB" b="0" i="1" dirty="0">
                <a:solidFill>
                  <a:srgbClr val="202020"/>
                </a:solidFill>
                <a:effectLst/>
                <a:latin typeface="Helvetica" panose="020B0604020202020204" pitchFamily="34" charset="0"/>
              </a:rPr>
              <a:t>β</a:t>
            </a:r>
            <a:r>
              <a:rPr lang="en-GB" b="0" i="0" dirty="0">
                <a:solidFill>
                  <a:srgbClr val="202020"/>
                </a:solidFill>
                <a:effectLst/>
                <a:latin typeface="Helvetica" panose="020B0604020202020204" pitchFamily="34" charset="0"/>
              </a:rPr>
              <a:t>-peak is enhanced (red).</a:t>
            </a:r>
          </a:p>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21</a:t>
            </a:fld>
            <a:endParaRPr lang="en-GB" dirty="0"/>
          </a:p>
        </p:txBody>
      </p:sp>
    </p:spTree>
    <p:extLst>
      <p:ext uri="{BB962C8B-B14F-4D97-AF65-F5344CB8AC3E}">
        <p14:creationId xmlns:p14="http://schemas.microsoft.com/office/powerpoint/2010/main" val="2989258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the two spectral bands have different anatomical origins (and thus at least slightly different projections onto the electrodes), their corresponding source-separation eigenvectors will decouple the spectral features better than a slope-based or  single-channel-based algorithm</a:t>
            </a:r>
            <a:endParaRPr lang="en-US" dirty="0"/>
          </a:p>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5</a:t>
            </a:fld>
            <a:endParaRPr lang="en-GB" dirty="0"/>
          </a:p>
        </p:txBody>
      </p:sp>
    </p:spTree>
    <p:extLst>
      <p:ext uri="{BB962C8B-B14F-4D97-AF65-F5344CB8AC3E}">
        <p14:creationId xmlns:p14="http://schemas.microsoft.com/office/powerpoint/2010/main" val="4136951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Resting state MEG n=187</a:t>
            </a:r>
          </a:p>
          <a:p>
            <a:endParaRPr lang="en-US" dirty="0"/>
          </a:p>
          <a:p>
            <a:r>
              <a:rPr lang="en-GB" dirty="0"/>
              <a:t>A: Estimating the power spectrum for each cortical region, and identifying peak frequencies after fitting and subtracting the arrhythmic 1/f component.</a:t>
            </a:r>
          </a:p>
          <a:p>
            <a:r>
              <a:rPr lang="en-GB" dirty="0"/>
              <a:t>B &amp; C: Dependency between the trimmed mean of band-specific PF (187 participants, 384 ROIs) and the ROI’s location along the y-axis (posterior to anterior) for theta (r = 0.4, p&lt;0.001), alpha (r = 0.87, p&lt;0.001), and beta (r = 0.9, p&lt;0.001) bands, respectively. Points are </a:t>
            </a:r>
            <a:r>
              <a:rPr lang="en-GB" dirty="0" err="1"/>
              <a:t>colored</a:t>
            </a:r>
            <a:r>
              <a:rPr lang="en-GB" dirty="0"/>
              <a:t> according to their Z coordinates.</a:t>
            </a:r>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6</a:t>
            </a:fld>
            <a:endParaRPr lang="en-GB" dirty="0"/>
          </a:p>
        </p:txBody>
      </p:sp>
    </p:spTree>
    <p:extLst>
      <p:ext uri="{BB962C8B-B14F-4D97-AF65-F5344CB8AC3E}">
        <p14:creationId xmlns:p14="http://schemas.microsoft.com/office/powerpoint/2010/main" val="4522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7</a:t>
            </a:fld>
            <a:endParaRPr lang="en-GB" dirty="0"/>
          </a:p>
        </p:txBody>
      </p:sp>
    </p:spTree>
    <p:extLst>
      <p:ext uri="{BB962C8B-B14F-4D97-AF65-F5344CB8AC3E}">
        <p14:creationId xmlns:p14="http://schemas.microsoft.com/office/powerpoint/2010/main" val="76816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Loop over a range of frequencies (e.g., 2-100 Hz). At each frequency, create a channel covariance matrix using narrowband filtered data. This matrix is called ​S for signal. Compute the generalized </a:t>
            </a:r>
            <a:r>
              <a:rPr lang="en-GB" b="0" dirty="0" err="1"/>
              <a:t>eigendecomposition</a:t>
            </a:r>
            <a:r>
              <a:rPr lang="en-GB" b="0" dirty="0"/>
              <a:t> on ​S and ​R​, which identifies a spatial filter (a set of weights for all channels) that maximally separates ​S from ​R​, while ignoring any features that are common between the two matrices. The eigenvector of maximal separation is stored (Figure 1a).</a:t>
            </a:r>
            <a:endParaRPr lang="en-US" b="0" dirty="0"/>
          </a:p>
        </p:txBody>
      </p:sp>
      <p:sp>
        <p:nvSpPr>
          <p:cNvPr id="4" name="Slide Number Placeholder 3"/>
          <p:cNvSpPr>
            <a:spLocks noGrp="1"/>
          </p:cNvSpPr>
          <p:nvPr>
            <p:ph type="sldNum" sz="quarter" idx="5"/>
          </p:nvPr>
        </p:nvSpPr>
        <p:spPr/>
        <p:txBody>
          <a:bodyPr/>
          <a:lstStyle/>
          <a:p>
            <a:fld id="{3149C9D4-7164-4F83-AB02-13E79841D3B6}" type="slidenum">
              <a:rPr lang="en-GB" smtClean="0"/>
              <a:t>9</a:t>
            </a:fld>
            <a:endParaRPr lang="en-GB" dirty="0"/>
          </a:p>
        </p:txBody>
      </p:sp>
    </p:spTree>
    <p:extLst>
      <p:ext uri="{BB962C8B-B14F-4D97-AF65-F5344CB8AC3E}">
        <p14:creationId xmlns:p14="http://schemas.microsoft.com/office/powerpoint/2010/main" val="88391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Covariance matrices are used because they encode all pairwise linear relationships across the electrodes, thus allowing the method to leverage volume conduction and spatial autocorrelation to identify spatial patterns in the data, as opposed to the reduced signal-to-noise quality of a single electrode.</a:t>
            </a:r>
          </a:p>
          <a:p>
            <a:endParaRPr lang="en-US" dirty="0"/>
          </a:p>
          <a:p>
            <a:r>
              <a:rPr lang="en-US" dirty="0"/>
              <a:t>Thus, the column of with the largest associated eigenvalue is the spatial filter that maximizes the multivariate energy ratio between the narrowband and the broadband activity</a:t>
            </a:r>
          </a:p>
        </p:txBody>
      </p:sp>
      <p:sp>
        <p:nvSpPr>
          <p:cNvPr id="4" name="Foliennummernplatzhalter 3"/>
          <p:cNvSpPr>
            <a:spLocks noGrp="1"/>
          </p:cNvSpPr>
          <p:nvPr>
            <p:ph type="sldNum" sz="quarter" idx="5"/>
          </p:nvPr>
        </p:nvSpPr>
        <p:spPr/>
        <p:txBody>
          <a:bodyPr/>
          <a:lstStyle/>
          <a:p>
            <a:fld id="{3149C9D4-7164-4F83-AB02-13E79841D3B6}" type="slidenum">
              <a:rPr lang="en-GB" smtClean="0"/>
              <a:t>10</a:t>
            </a:fld>
            <a:endParaRPr lang="en-GB" dirty="0"/>
          </a:p>
        </p:txBody>
      </p:sp>
    </p:spTree>
    <p:extLst>
      <p:ext uri="{BB962C8B-B14F-4D97-AF65-F5344CB8AC3E}">
        <p14:creationId xmlns:p14="http://schemas.microsoft.com/office/powerpoint/2010/main" val="928433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distribution of samples after the filtering is shown. Note that both classes are uncorrelated at the same time; the horizontal (vertical) axis gives the largest variance in the red (blue) class and the smallest in the blue (red) class, respectively.</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11</a:t>
            </a:fld>
            <a:endParaRPr lang="en-GB" dirty="0"/>
          </a:p>
        </p:txBody>
      </p:sp>
    </p:spTree>
    <p:extLst>
      <p:ext uri="{BB962C8B-B14F-4D97-AF65-F5344CB8AC3E}">
        <p14:creationId xmlns:p14="http://schemas.microsoft.com/office/powerpoint/2010/main" val="3798931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Topographical maps show the PCA-averaged forward model for each cluster</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13</a:t>
            </a:fld>
            <a:endParaRPr lang="en-GB" dirty="0"/>
          </a:p>
        </p:txBody>
      </p:sp>
    </p:spTree>
    <p:extLst>
      <p:ext uri="{BB962C8B-B14F-4D97-AF65-F5344CB8AC3E}">
        <p14:creationId xmlns:p14="http://schemas.microsoft.com/office/powerpoint/2010/main" val="1280486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3149C9D4-7164-4F83-AB02-13E79841D3B6}" type="slidenum">
              <a:rPr lang="en-GB" smtClean="0"/>
              <a:t>14</a:t>
            </a:fld>
            <a:endParaRPr lang="en-GB" dirty="0"/>
          </a:p>
        </p:txBody>
      </p:sp>
    </p:spTree>
    <p:extLst>
      <p:ext uri="{BB962C8B-B14F-4D97-AF65-F5344CB8AC3E}">
        <p14:creationId xmlns:p14="http://schemas.microsoft.com/office/powerpoint/2010/main" val="4254474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30F29-212B-4E47-8A3D-FACF50BE8417}"/>
              </a:ext>
            </a:extLst>
          </p:cNvPr>
          <p:cNvSpPr>
            <a:spLocks noGrp="1"/>
          </p:cNvSpPr>
          <p:nvPr>
            <p:ph type="ctrTitle"/>
          </p:nvPr>
        </p:nvSpPr>
        <p:spPr>
          <a:xfrm>
            <a:off x="1524000" y="1122363"/>
            <a:ext cx="9144000" cy="2387600"/>
          </a:xfrm>
        </p:spPr>
        <p:txBody>
          <a:bodyPr anchor="b"/>
          <a:lstStyle>
            <a:lvl1pPr algn="ctr">
              <a:defRPr sz="6000">
                <a:solidFill>
                  <a:srgbClr val="00325A"/>
                </a:solidFill>
                <a:latin typeface="Lovelo Black" panose="02000000000000000000" pitchFamily="50" charset="0"/>
              </a:defRPr>
            </a:lvl1pPr>
          </a:lstStyle>
          <a:p>
            <a:r>
              <a:rPr lang="de-DE" dirty="0"/>
              <a:t>Mastertitelformat bearbeiten</a:t>
            </a:r>
            <a:endParaRPr lang="en-GB" dirty="0"/>
          </a:p>
        </p:txBody>
      </p:sp>
      <p:sp>
        <p:nvSpPr>
          <p:cNvPr id="3" name="Untertitel 2">
            <a:extLst>
              <a:ext uri="{FF2B5EF4-FFF2-40B4-BE49-F238E27FC236}">
                <a16:creationId xmlns:a16="http://schemas.microsoft.com/office/drawing/2014/main" id="{5DEB3482-862E-4F06-B4CA-D2587B9E9E8D}"/>
              </a:ext>
            </a:extLst>
          </p:cNvPr>
          <p:cNvSpPr>
            <a:spLocks noGrp="1"/>
          </p:cNvSpPr>
          <p:nvPr>
            <p:ph type="subTitle" idx="1"/>
          </p:nvPr>
        </p:nvSpPr>
        <p:spPr>
          <a:xfrm>
            <a:off x="1524000" y="3602038"/>
            <a:ext cx="9144000" cy="1655762"/>
          </a:xfrm>
        </p:spPr>
        <p:txBody>
          <a:bodyPr/>
          <a:lstStyle>
            <a:lvl1pPr marL="0" indent="0" algn="ctr">
              <a:buNone/>
              <a:defRPr sz="2400">
                <a:solidFill>
                  <a:srgbClr val="00325A"/>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endParaRPr lang="en-GB" dirty="0"/>
          </a:p>
        </p:txBody>
      </p:sp>
      <p:sp>
        <p:nvSpPr>
          <p:cNvPr id="7" name="Rechteck 6">
            <a:extLst>
              <a:ext uri="{FF2B5EF4-FFF2-40B4-BE49-F238E27FC236}">
                <a16:creationId xmlns:a16="http://schemas.microsoft.com/office/drawing/2014/main" id="{6C898FC9-0696-4423-BE99-E74DC4B50006}"/>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6A24C5B0-075E-4F6B-8D9B-8AA9831C49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2287" y="5968564"/>
            <a:ext cx="297180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3C626EA6-8094-4227-B5E8-9526423DDA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Tree>
    <p:extLst>
      <p:ext uri="{BB962C8B-B14F-4D97-AF65-F5344CB8AC3E}">
        <p14:creationId xmlns:p14="http://schemas.microsoft.com/office/powerpoint/2010/main" val="6667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785DEC-BF4F-4A83-8FF2-231BE06F1DA1}"/>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2248-0C09-4FDA-BAC5-83DD855977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8884C82-679A-4B28-89AF-152AD3A0317D}"/>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76ED89B3-4EA3-44FB-8DFF-2F6C8B900DE8}"/>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CD4DD97E-C030-40C5-BA58-15D71467B676}"/>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176319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6523CD4-5899-4B7A-8F7D-746F351B73F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AD6B54C7-374B-41FD-A52E-1C03567DAEB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F4A04BC-2447-4690-B0C8-AE99120ACE89}"/>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ED59DE5B-3E89-47A0-BB97-8EE16D2F50DF}"/>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07C1EA71-C1F3-4CC2-BC45-11CBD1B0E200}"/>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19245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el und Inhal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5338" y="164231"/>
            <a:ext cx="8366234" cy="776883"/>
          </a:xfrm>
          <a:ln>
            <a:noFill/>
          </a:ln>
        </p:spPr>
        <p:txBody>
          <a:bodyPr>
            <a:noAutofit/>
          </a:bodyPr>
          <a:lstStyle>
            <a:lvl1pPr>
              <a:defRPr sz="36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a:t>
            </a:r>
            <a:endParaRPr lang="en-US" dirty="0"/>
          </a:p>
        </p:txBody>
      </p:sp>
      <p:sp>
        <p:nvSpPr>
          <p:cNvPr id="3" name="Content Placeholder 2"/>
          <p:cNvSpPr>
            <a:spLocks noGrp="1"/>
          </p:cNvSpPr>
          <p:nvPr>
            <p:ph idx="1"/>
          </p:nvPr>
        </p:nvSpPr>
        <p:spPr>
          <a:xfrm>
            <a:off x="838200" y="1198179"/>
            <a:ext cx="10515600" cy="4978784"/>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Content Placeholder 2"/>
          <p:cNvSpPr>
            <a:spLocks noGrp="1"/>
          </p:cNvSpPr>
          <p:nvPr>
            <p:ph idx="10" hasCustomPrompt="1"/>
          </p:nvPr>
        </p:nvSpPr>
        <p:spPr>
          <a:xfrm>
            <a:off x="9759869" y="6375522"/>
            <a:ext cx="2283069" cy="482478"/>
          </a:xfrm>
        </p:spPr>
        <p:txBody>
          <a:bodyPr>
            <a:normAutofit/>
          </a:bodyPr>
          <a:lstStyle>
            <a:lvl1pPr marL="0" indent="0" algn="r">
              <a:buNone/>
              <a:defRPr sz="16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Tree>
    <p:extLst>
      <p:ext uri="{BB962C8B-B14F-4D97-AF65-F5344CB8AC3E}">
        <p14:creationId xmlns:p14="http://schemas.microsoft.com/office/powerpoint/2010/main" val="414373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905803B-10B5-473D-93F1-D30C55BCA138}"/>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FA5386CF-A4FC-4696-BEB9-095A2373CA83}"/>
              </a:ext>
            </a:extLst>
          </p:cNvPr>
          <p:cNvSpPr>
            <a:spLocks noGrp="1"/>
          </p:cNvSpPr>
          <p:nvPr>
            <p:ph type="title" hasCustomPrompt="1"/>
          </p:nvPr>
        </p:nvSpPr>
        <p:spPr>
          <a:xfrm>
            <a:off x="519197" y="124603"/>
            <a:ext cx="4532198" cy="901442"/>
          </a:xfrm>
        </p:spPr>
        <p:txBody>
          <a:bodyPr>
            <a:normAutofit/>
          </a:bodyPr>
          <a:lstStyle>
            <a:lvl1pPr>
              <a:defRPr sz="4800">
                <a:solidFill>
                  <a:schemeClr val="bg1"/>
                </a:solidFill>
                <a:latin typeface="Lovelo" panose="02000000000000000000" pitchFamily="50" charset="0"/>
              </a:defRPr>
            </a:lvl1pPr>
          </a:lstStyle>
          <a:p>
            <a:r>
              <a:rPr lang="de-DE" dirty="0"/>
              <a:t>title</a:t>
            </a:r>
            <a:endParaRPr lang="en-GB" dirty="0"/>
          </a:p>
        </p:txBody>
      </p:sp>
      <p:sp>
        <p:nvSpPr>
          <p:cNvPr id="3" name="Inhaltsplatzhalter 2">
            <a:extLst>
              <a:ext uri="{FF2B5EF4-FFF2-40B4-BE49-F238E27FC236}">
                <a16:creationId xmlns:a16="http://schemas.microsoft.com/office/drawing/2014/main" id="{A24572BD-0145-4E34-98A3-29EE6CAF6DEE}"/>
              </a:ext>
            </a:extLst>
          </p:cNvPr>
          <p:cNvSpPr>
            <a:spLocks noGrp="1"/>
          </p:cNvSpPr>
          <p:nvPr>
            <p:ph idx="1"/>
          </p:nvPr>
        </p:nvSpPr>
        <p:spPr>
          <a:xfrm>
            <a:off x="838200" y="1429971"/>
            <a:ext cx="10515600" cy="4746992"/>
          </a:xfrm>
        </p:spPr>
        <p:txBody>
          <a:bodyPr>
            <a:normAutofit/>
          </a:bodyPr>
          <a:lstStyle>
            <a:lvl1pPr>
              <a:defRPr sz="3600">
                <a:latin typeface="Open Sans Light" panose="020B0306030504020204" pitchFamily="34" charset="0"/>
                <a:ea typeface="Open Sans Light" panose="020B0306030504020204" pitchFamily="34" charset="0"/>
                <a:cs typeface="Open Sans Light" panose="020B0306030504020204" pitchFamily="34" charset="0"/>
              </a:defRPr>
            </a:lvl1pPr>
            <a:lvl2pPr>
              <a:defRPr sz="3200">
                <a:latin typeface="Open Sans Light" panose="020B0306030504020204" pitchFamily="34" charset="0"/>
                <a:ea typeface="Open Sans Light" panose="020B0306030504020204" pitchFamily="34" charset="0"/>
                <a:cs typeface="Open Sans Light" panose="020B0306030504020204" pitchFamily="34" charset="0"/>
              </a:defRPr>
            </a:lvl2pPr>
            <a:lvl3pPr>
              <a:defRPr sz="2800">
                <a:latin typeface="Open Sans Light" panose="020B0306030504020204" pitchFamily="34" charset="0"/>
                <a:ea typeface="Open Sans Light" panose="020B0306030504020204" pitchFamily="34" charset="0"/>
                <a:cs typeface="Open Sans Light" panose="020B0306030504020204" pitchFamily="34" charset="0"/>
              </a:defRPr>
            </a:lvl3pPr>
            <a:lvl4pPr>
              <a:defRPr sz="2400">
                <a:latin typeface="Open Sans Light" panose="020B0306030504020204" pitchFamily="34" charset="0"/>
                <a:ea typeface="Open Sans Light" panose="020B0306030504020204" pitchFamily="34" charset="0"/>
                <a:cs typeface="Open Sans Light" panose="020B0306030504020204" pitchFamily="34" charset="0"/>
              </a:defRPr>
            </a:lvl4pPr>
            <a:lvl5pPr>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oliennummernplatzhalter 5">
            <a:extLst>
              <a:ext uri="{FF2B5EF4-FFF2-40B4-BE49-F238E27FC236}">
                <a16:creationId xmlns:a16="http://schemas.microsoft.com/office/drawing/2014/main" id="{8C6B2295-7366-4096-8A54-62265DED4C14}"/>
              </a:ext>
            </a:extLst>
          </p:cNvPr>
          <p:cNvSpPr>
            <a:spLocks noGrp="1"/>
          </p:cNvSpPr>
          <p:nvPr>
            <p:ph type="sldNum" sz="quarter" idx="12"/>
          </p:nvPr>
        </p:nvSpPr>
        <p:spPr>
          <a:xfrm>
            <a:off x="-178676" y="5811838"/>
            <a:ext cx="838200" cy="365125"/>
          </a:xfrm>
        </p:spPr>
        <p:txBody>
          <a:bodyPr/>
          <a:lstStyle>
            <a:lvl1pPr>
              <a:defRPr>
                <a:solidFill>
                  <a:schemeClr val="bg1">
                    <a:lumMod val="7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B83948FF-1141-44E2-B6DA-54CB4D7D54B3}" type="slidenum">
              <a:rPr lang="en-GB" smtClean="0"/>
              <a:pPr/>
              <a:t>‹#›</a:t>
            </a:fld>
            <a:endParaRPr lang="en-GB" dirty="0"/>
          </a:p>
        </p:txBody>
      </p:sp>
      <p:cxnSp>
        <p:nvCxnSpPr>
          <p:cNvPr id="10" name="Gerader Verbinder 9">
            <a:extLst>
              <a:ext uri="{FF2B5EF4-FFF2-40B4-BE49-F238E27FC236}">
                <a16:creationId xmlns:a16="http://schemas.microsoft.com/office/drawing/2014/main" id="{71ADACCC-A7C9-41D7-AFA1-3E0B597F4B01}"/>
              </a:ext>
            </a:extLst>
          </p:cNvPr>
          <p:cNvCxnSpPr/>
          <p:nvPr userDrawn="1"/>
        </p:nvCxnSpPr>
        <p:spPr>
          <a:xfrm>
            <a:off x="0" y="6176963"/>
            <a:ext cx="659524" cy="0"/>
          </a:xfrm>
          <a:prstGeom prst="line">
            <a:avLst/>
          </a:prstGeom>
          <a:ln w="19050">
            <a:solidFill>
              <a:srgbClr val="00325A"/>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5EB071B7-0372-433D-B4C3-5923286F00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
        <p:nvSpPr>
          <p:cNvPr id="13" name="Inhaltsplatzhalter 2">
            <a:extLst>
              <a:ext uri="{FF2B5EF4-FFF2-40B4-BE49-F238E27FC236}">
                <a16:creationId xmlns:a16="http://schemas.microsoft.com/office/drawing/2014/main" id="{B93AFDCE-B46D-4F41-84E6-051F9DC08A83}"/>
              </a:ext>
            </a:extLst>
          </p:cNvPr>
          <p:cNvSpPr>
            <a:spLocks noGrp="1"/>
          </p:cNvSpPr>
          <p:nvPr>
            <p:ph idx="13" hasCustomPrompt="1"/>
          </p:nvPr>
        </p:nvSpPr>
        <p:spPr>
          <a:xfrm>
            <a:off x="3064276" y="6468703"/>
            <a:ext cx="6063448" cy="389297"/>
          </a:xfrm>
        </p:spPr>
        <p:txBody>
          <a:bodyPr anchor="b">
            <a:noAutofit/>
          </a:bodyPr>
          <a:lstStyle>
            <a:lvl1pPr marL="0" indent="0" algn="ctr">
              <a:buNone/>
              <a:defRPr sz="14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Autor, JN, 000</a:t>
            </a:r>
          </a:p>
        </p:txBody>
      </p:sp>
      <p:sp>
        <p:nvSpPr>
          <p:cNvPr id="14" name="Inhaltsplatzhalter 2">
            <a:extLst>
              <a:ext uri="{FF2B5EF4-FFF2-40B4-BE49-F238E27FC236}">
                <a16:creationId xmlns:a16="http://schemas.microsoft.com/office/drawing/2014/main" id="{3C768198-758A-48A7-B654-462241DCF319}"/>
              </a:ext>
            </a:extLst>
          </p:cNvPr>
          <p:cNvSpPr>
            <a:spLocks noGrp="1"/>
          </p:cNvSpPr>
          <p:nvPr>
            <p:ph idx="14" hasCustomPrompt="1"/>
          </p:nvPr>
        </p:nvSpPr>
        <p:spPr>
          <a:xfrm>
            <a:off x="5142760" y="131300"/>
            <a:ext cx="3397558" cy="901442"/>
          </a:xfrm>
        </p:spPr>
        <p:txBody>
          <a:bodyPr anchor="ctr">
            <a:noAutofit/>
          </a:bodyPr>
          <a:lstStyle>
            <a:lvl1pPr marL="0" indent="0" algn="l">
              <a:buNone/>
              <a:defRPr sz="3600">
                <a:solidFill>
                  <a:schemeClr val="bg1"/>
                </a:solidFill>
                <a:latin typeface="Lora" panose="02000503000000020004" pitchFamily="2" charset="0"/>
                <a:ea typeface="Open Sans Light" panose="020B0306030504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 | idea</a:t>
            </a:r>
          </a:p>
        </p:txBody>
      </p:sp>
    </p:spTree>
    <p:extLst>
      <p:ext uri="{BB962C8B-B14F-4D97-AF65-F5344CB8AC3E}">
        <p14:creationId xmlns:p14="http://schemas.microsoft.com/office/powerpoint/2010/main" val="1646997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B7A29-5808-4A32-AA02-009DDD45914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1551D11B-E1ED-4C7D-B367-8C271F922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1D5ACCD-CEB0-4622-91C1-7C471B5D481A}"/>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6EFBF5AA-7CF9-42CB-9152-78804CEB7724}"/>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301EDC17-9273-4D35-8C3C-2FE4EDBA3534}"/>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72991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DBDF3-20A2-4267-AAB6-302DA9268E0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6CE896E-2165-425C-9257-57BD240CCBB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16E08837-75CF-4C2F-91EB-3F8F050B6B0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7F356377-DD97-412F-9D95-D7C3AE93DE5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29482A7-8F8A-4D3F-B01B-1F09EF4E8F73}"/>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D85163D8-DA2D-4170-97D5-C62A71C910F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93277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806C6-A661-43FA-A240-9C3F61C0B320}"/>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ED33BFDE-2E5B-4D1C-A7D6-11328895C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22D95A1-C1D0-4E26-B988-5380EAC414B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16C72E24-E738-4873-ADBD-6CBC28BF3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8BACEFA-4B9E-4B2B-A2A0-B8074146FE9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1543E117-F07D-4EDE-9D7E-AB34461F7584}"/>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9385760A-AF36-4BE3-986A-D389DB8200DD}"/>
              </a:ext>
            </a:extLst>
          </p:cNvPr>
          <p:cNvSpPr>
            <a:spLocks noGrp="1"/>
          </p:cNvSpPr>
          <p:nvPr>
            <p:ph type="ftr" sz="quarter" idx="11"/>
          </p:nvPr>
        </p:nvSpPr>
        <p:spPr/>
        <p:txBody>
          <a:bodyPr/>
          <a:lstStyle/>
          <a:p>
            <a:endParaRPr lang="en-GB" dirty="0"/>
          </a:p>
        </p:txBody>
      </p:sp>
      <p:sp>
        <p:nvSpPr>
          <p:cNvPr id="9" name="Foliennummernplatzhalter 8">
            <a:extLst>
              <a:ext uri="{FF2B5EF4-FFF2-40B4-BE49-F238E27FC236}">
                <a16:creationId xmlns:a16="http://schemas.microsoft.com/office/drawing/2014/main" id="{EFB79710-2AEA-4DE6-AB99-16A82D41E4D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09450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BD4CA1-4CF8-4C91-96F5-78CC859BB0B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813D7CED-FB33-49E7-BC5F-8BE2F3E6972C}"/>
              </a:ext>
            </a:extLst>
          </p:cNvPr>
          <p:cNvSpPr>
            <a:spLocks noGrp="1"/>
          </p:cNvSpPr>
          <p:nvPr>
            <p:ph type="dt" sz="half" idx="10"/>
          </p:nvPr>
        </p:nvSpPr>
        <p:spPr/>
        <p:txBody>
          <a:bodyPr/>
          <a:lstStyle/>
          <a:p>
            <a:endParaRPr lang="en-GB" dirty="0"/>
          </a:p>
        </p:txBody>
      </p:sp>
      <p:sp>
        <p:nvSpPr>
          <p:cNvPr id="4" name="Fußzeilenplatzhalter 3">
            <a:extLst>
              <a:ext uri="{FF2B5EF4-FFF2-40B4-BE49-F238E27FC236}">
                <a16:creationId xmlns:a16="http://schemas.microsoft.com/office/drawing/2014/main" id="{3489FF8E-9962-4870-BC96-9A568422F7A8}"/>
              </a:ext>
            </a:extLst>
          </p:cNvPr>
          <p:cNvSpPr>
            <a:spLocks noGrp="1"/>
          </p:cNvSpPr>
          <p:nvPr>
            <p:ph type="ftr" sz="quarter" idx="11"/>
          </p:nvPr>
        </p:nvSpPr>
        <p:spPr/>
        <p:txBody>
          <a:bodyPr/>
          <a:lstStyle/>
          <a:p>
            <a:endParaRPr lang="en-GB" dirty="0"/>
          </a:p>
        </p:txBody>
      </p:sp>
      <p:sp>
        <p:nvSpPr>
          <p:cNvPr id="5" name="Foliennummernplatzhalter 4">
            <a:extLst>
              <a:ext uri="{FF2B5EF4-FFF2-40B4-BE49-F238E27FC236}">
                <a16:creationId xmlns:a16="http://schemas.microsoft.com/office/drawing/2014/main" id="{94461130-232F-49AC-96D9-73AD063008ED}"/>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0122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BF64299-9962-4D23-A951-7090B46EC7E4}"/>
              </a:ext>
            </a:extLst>
          </p:cNvPr>
          <p:cNvSpPr>
            <a:spLocks noGrp="1"/>
          </p:cNvSpPr>
          <p:nvPr>
            <p:ph type="dt" sz="half" idx="10"/>
          </p:nvPr>
        </p:nvSpPr>
        <p:spPr/>
        <p:txBody>
          <a:bodyPr/>
          <a:lstStyle/>
          <a:p>
            <a:endParaRPr lang="en-GB" dirty="0"/>
          </a:p>
        </p:txBody>
      </p:sp>
      <p:sp>
        <p:nvSpPr>
          <p:cNvPr id="3" name="Fußzeilenplatzhalter 2">
            <a:extLst>
              <a:ext uri="{FF2B5EF4-FFF2-40B4-BE49-F238E27FC236}">
                <a16:creationId xmlns:a16="http://schemas.microsoft.com/office/drawing/2014/main" id="{4082416F-8754-46CB-9A1D-C4D9D2DD7706}"/>
              </a:ext>
            </a:extLst>
          </p:cNvPr>
          <p:cNvSpPr>
            <a:spLocks noGrp="1"/>
          </p:cNvSpPr>
          <p:nvPr>
            <p:ph type="ftr" sz="quarter" idx="11"/>
          </p:nvPr>
        </p:nvSpPr>
        <p:spPr/>
        <p:txBody>
          <a:bodyPr/>
          <a:lstStyle/>
          <a:p>
            <a:endParaRPr lang="en-GB" dirty="0"/>
          </a:p>
        </p:txBody>
      </p:sp>
      <p:sp>
        <p:nvSpPr>
          <p:cNvPr id="4" name="Foliennummernplatzhalter 3">
            <a:extLst>
              <a:ext uri="{FF2B5EF4-FFF2-40B4-BE49-F238E27FC236}">
                <a16:creationId xmlns:a16="http://schemas.microsoft.com/office/drawing/2014/main" id="{B273938C-4DF7-4374-AC8A-F2AE7923FC67}"/>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868422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AC890-51AD-49BF-8BF2-CF274FB248D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9DCDA0E-537C-44C0-991D-7DB159D221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D2EFED58-7BAF-4633-ADE9-23391610B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CE2545B-0444-43ED-AF44-1683BF84069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5571607-AD5A-41E8-BAB9-FB6B970AB00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5666D1A-87E4-41B3-AD9B-C7CA19B5A7DA}"/>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76916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9C07F-CD6B-427A-8E2E-D5DBA9866C3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7D0A58D2-191E-4707-BAB2-759698719E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platzhalter 3">
            <a:extLst>
              <a:ext uri="{FF2B5EF4-FFF2-40B4-BE49-F238E27FC236}">
                <a16:creationId xmlns:a16="http://schemas.microsoft.com/office/drawing/2014/main" id="{A169A87D-06F8-471A-9468-E80351377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C486EFE-73DD-4E98-83CD-63ADF71BD95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E0D9500-50E1-4689-AB18-5376A7A11A6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36DEDBE-52F9-4DF1-A4A9-6A165FC8F04F}"/>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5845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91ABB3F-8FFF-46F4-BDB1-D321D0F8D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D31EEE29-7400-43DA-9C1C-C1EDE4C34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20F4566E-C450-4947-8B6A-0FAA52FDAE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ußzeilenplatzhalter 4">
            <a:extLst>
              <a:ext uri="{FF2B5EF4-FFF2-40B4-BE49-F238E27FC236}">
                <a16:creationId xmlns:a16="http://schemas.microsoft.com/office/drawing/2014/main" id="{8D1F4A58-0E9D-46ED-BC23-C25DAF0D32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Foliennummernplatzhalter 5">
            <a:extLst>
              <a:ext uri="{FF2B5EF4-FFF2-40B4-BE49-F238E27FC236}">
                <a16:creationId xmlns:a16="http://schemas.microsoft.com/office/drawing/2014/main" id="{F8D98F66-B138-495F-9A7B-7011E3CCC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948FF-1141-44E2-B6DA-54CB4D7D54B3}" type="slidenum">
              <a:rPr lang="en-GB" smtClean="0"/>
              <a:t>‹#›</a:t>
            </a:fld>
            <a:endParaRPr lang="en-GB" dirty="0"/>
          </a:p>
        </p:txBody>
      </p:sp>
    </p:spTree>
    <p:extLst>
      <p:ext uri="{BB962C8B-B14F-4D97-AF65-F5344CB8AC3E}">
        <p14:creationId xmlns:p14="http://schemas.microsoft.com/office/powerpoint/2010/main" val="320160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0797-4638-4FA2-83CD-53C6F62234F6}"/>
              </a:ext>
            </a:extLst>
          </p:cNvPr>
          <p:cNvSpPr>
            <a:spLocks noGrp="1"/>
          </p:cNvSpPr>
          <p:nvPr>
            <p:ph type="ctrTitle"/>
          </p:nvPr>
        </p:nvSpPr>
        <p:spPr>
          <a:xfrm>
            <a:off x="905069" y="1968934"/>
            <a:ext cx="10731760" cy="2005013"/>
          </a:xfrm>
        </p:spPr>
        <p:txBody>
          <a:bodyPr>
            <a:noAutofit/>
          </a:bodyPr>
          <a:lstStyle/>
          <a:p>
            <a:pPr algn="l"/>
            <a:r>
              <a:rPr lang="en-US" sz="3600" dirty="0">
                <a:latin typeface="Lovelo" panose="02000000000000000000" pitchFamily="50" charset="0"/>
              </a:rPr>
              <a:t>A data-driven method to identify frequency boundaries in multichannel electrophysiology data</a:t>
            </a:r>
            <a:br>
              <a:rPr lang="en-US" sz="3200" dirty="0"/>
            </a:br>
            <a:r>
              <a:rPr lang="en-US" sz="2800" dirty="0">
                <a:latin typeface="Lora" panose="02000503000000020004" pitchFamily="2" charset="0"/>
              </a:rPr>
              <a:t>| Cohen, Journal of Neuroscience Methods, 2021</a:t>
            </a:r>
            <a:endParaRPr lang="en-GB" sz="4800" dirty="0">
              <a:latin typeface="Lora" panose="02000503000000020004" pitchFamily="2" charset="0"/>
            </a:endParaRPr>
          </a:p>
        </p:txBody>
      </p:sp>
      <p:sp>
        <p:nvSpPr>
          <p:cNvPr id="3" name="Untertitel 2">
            <a:extLst>
              <a:ext uri="{FF2B5EF4-FFF2-40B4-BE49-F238E27FC236}">
                <a16:creationId xmlns:a16="http://schemas.microsoft.com/office/drawing/2014/main" id="{C9FFEB67-3889-447D-81FC-5E6D83431D7F}"/>
              </a:ext>
            </a:extLst>
          </p:cNvPr>
          <p:cNvSpPr>
            <a:spLocks noGrp="1"/>
          </p:cNvSpPr>
          <p:nvPr>
            <p:ph type="subTitle" idx="1"/>
          </p:nvPr>
        </p:nvSpPr>
        <p:spPr>
          <a:xfrm>
            <a:off x="905069" y="3886559"/>
            <a:ext cx="9144000" cy="1903412"/>
          </a:xfrm>
        </p:spPr>
        <p:txBody>
          <a:bodyPr anchor="ctr">
            <a:normAutofit/>
          </a:bodyPr>
          <a:lstStyle/>
          <a:p>
            <a:pPr algn="l"/>
            <a:r>
              <a:rPr lang="en-GB" sz="1800" dirty="0"/>
              <a:t>StepUp Journal Club</a:t>
            </a:r>
          </a:p>
          <a:p>
            <a:pPr algn="l"/>
            <a:r>
              <a:rPr lang="en-GB" sz="1800" i="1" dirty="0"/>
              <a:t>15</a:t>
            </a:r>
            <a:r>
              <a:rPr lang="en-GB" sz="1800" i="1" baseline="30000" dirty="0"/>
              <a:t>th</a:t>
            </a:r>
            <a:r>
              <a:rPr lang="en-GB" sz="1800" i="1" dirty="0"/>
              <a:t> February 2023</a:t>
            </a:r>
          </a:p>
        </p:txBody>
      </p:sp>
    </p:spTree>
    <p:extLst>
      <p:ext uri="{BB962C8B-B14F-4D97-AF65-F5344CB8AC3E}">
        <p14:creationId xmlns:p14="http://schemas.microsoft.com/office/powerpoint/2010/main" val="59068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FEAAAB-3344-313F-12D6-0729DAA4FB57}"/>
              </a:ext>
            </a:extLst>
          </p:cNvPr>
          <p:cNvPicPr>
            <a:picLocks noChangeAspect="1"/>
          </p:cNvPicPr>
          <p:nvPr/>
        </p:nvPicPr>
        <p:blipFill>
          <a:blip r:embed="rId3"/>
          <a:stretch>
            <a:fillRect/>
          </a:stretch>
        </p:blipFill>
        <p:spPr>
          <a:xfrm>
            <a:off x="8929027" y="1483556"/>
            <a:ext cx="2851545" cy="5337184"/>
          </a:xfrm>
          <a:prstGeom prst="rect">
            <a:avLst/>
          </a:prstGeom>
        </p:spPr>
      </p:pic>
      <p:sp>
        <p:nvSpPr>
          <p:cNvPr id="2" name="Titel 1">
            <a:extLst>
              <a:ext uri="{FF2B5EF4-FFF2-40B4-BE49-F238E27FC236}">
                <a16:creationId xmlns:a16="http://schemas.microsoft.com/office/drawing/2014/main" id="{6FE9B2B9-817D-4473-9953-2CDAD5C94C81}"/>
              </a:ext>
            </a:extLst>
          </p:cNvPr>
          <p:cNvSpPr>
            <a:spLocks noGrp="1"/>
          </p:cNvSpPr>
          <p:nvPr>
            <p:ph type="title"/>
          </p:nvPr>
        </p:nvSpPr>
        <p:spPr/>
        <p:txBody>
          <a:bodyPr/>
          <a:lstStyle/>
          <a:p>
            <a:r>
              <a:rPr lang="en-US" dirty="0"/>
              <a:t>Pipeline 1</a:t>
            </a:r>
          </a:p>
        </p:txBody>
      </p:sp>
      <p:sp>
        <p:nvSpPr>
          <p:cNvPr id="4" name="Foliennummernplatzhalter 3">
            <a:extLst>
              <a:ext uri="{FF2B5EF4-FFF2-40B4-BE49-F238E27FC236}">
                <a16:creationId xmlns:a16="http://schemas.microsoft.com/office/drawing/2014/main" id="{5344B11F-B406-40F5-B169-2DD79692F31D}"/>
              </a:ext>
            </a:extLst>
          </p:cNvPr>
          <p:cNvSpPr>
            <a:spLocks noGrp="1"/>
          </p:cNvSpPr>
          <p:nvPr>
            <p:ph type="sldNum" sz="quarter" idx="12"/>
          </p:nvPr>
        </p:nvSpPr>
        <p:spPr/>
        <p:txBody>
          <a:bodyPr/>
          <a:lstStyle/>
          <a:p>
            <a:fld id="{B83948FF-1141-44E2-B6DA-54CB4D7D54B3}" type="slidenum">
              <a:rPr lang="en-GB" smtClean="0"/>
              <a:pPr/>
              <a:t>10</a:t>
            </a:fld>
            <a:endParaRPr lang="en-GB" dirty="0"/>
          </a:p>
        </p:txBody>
      </p:sp>
      <p:sp>
        <p:nvSpPr>
          <p:cNvPr id="6" name="Inhaltsplatzhalter 5">
            <a:extLst>
              <a:ext uri="{FF2B5EF4-FFF2-40B4-BE49-F238E27FC236}">
                <a16:creationId xmlns:a16="http://schemas.microsoft.com/office/drawing/2014/main" id="{27A782F4-918B-476B-BBD8-9486F630A452}"/>
              </a:ext>
            </a:extLst>
          </p:cNvPr>
          <p:cNvSpPr>
            <a:spLocks noGrp="1"/>
          </p:cNvSpPr>
          <p:nvPr>
            <p:ph idx="14"/>
          </p:nvPr>
        </p:nvSpPr>
        <p:spPr/>
        <p:txBody>
          <a:bodyPr/>
          <a:lstStyle/>
          <a:p>
            <a:endParaRPr lang="en-US"/>
          </a:p>
        </p:txBody>
      </p:sp>
      <p:sp>
        <p:nvSpPr>
          <p:cNvPr id="3" name="Rechteck 2">
            <a:extLst>
              <a:ext uri="{FF2B5EF4-FFF2-40B4-BE49-F238E27FC236}">
                <a16:creationId xmlns:a16="http://schemas.microsoft.com/office/drawing/2014/main" id="{59470F46-F508-457F-99D7-7EAF2569D215}"/>
              </a:ext>
            </a:extLst>
          </p:cNvPr>
          <p:cNvSpPr/>
          <p:nvPr/>
        </p:nvSpPr>
        <p:spPr>
          <a:xfrm>
            <a:off x="9602723" y="4152148"/>
            <a:ext cx="1666934" cy="318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GED (R,S)</a:t>
            </a:r>
          </a:p>
        </p:txBody>
      </p:sp>
      <p:grpSp>
        <p:nvGrpSpPr>
          <p:cNvPr id="5" name="Group 4">
            <a:extLst>
              <a:ext uri="{FF2B5EF4-FFF2-40B4-BE49-F238E27FC236}">
                <a16:creationId xmlns:a16="http://schemas.microsoft.com/office/drawing/2014/main" id="{FB5BDEA4-CFB4-A02C-9F31-FE9790361CD7}"/>
              </a:ext>
            </a:extLst>
          </p:cNvPr>
          <p:cNvGrpSpPr/>
          <p:nvPr/>
        </p:nvGrpSpPr>
        <p:grpSpPr>
          <a:xfrm>
            <a:off x="922343" y="1805151"/>
            <a:ext cx="7134424" cy="4120055"/>
            <a:chOff x="717922" y="2038598"/>
            <a:chExt cx="7008101" cy="4175833"/>
          </a:xfrm>
        </p:grpSpPr>
        <p:pic>
          <p:nvPicPr>
            <p:cNvPr id="8" name="Grafik 7">
              <a:extLst>
                <a:ext uri="{FF2B5EF4-FFF2-40B4-BE49-F238E27FC236}">
                  <a16:creationId xmlns:a16="http://schemas.microsoft.com/office/drawing/2014/main" id="{5422517B-6CF2-44B1-8455-5CD5512EAB27}"/>
                </a:ext>
              </a:extLst>
            </p:cNvPr>
            <p:cNvPicPr>
              <a:picLocks noChangeAspect="1"/>
            </p:cNvPicPr>
            <p:nvPr/>
          </p:nvPicPr>
          <p:blipFill rotWithShape="1">
            <a:blip r:embed="rId4"/>
            <a:srcRect t="8654" r="33527"/>
            <a:stretch/>
          </p:blipFill>
          <p:spPr>
            <a:xfrm>
              <a:off x="717922" y="2038598"/>
              <a:ext cx="7008101" cy="4175833"/>
            </a:xfrm>
            <a:prstGeom prst="rect">
              <a:avLst/>
            </a:prstGeom>
          </p:spPr>
        </p:pic>
        <p:sp>
          <p:nvSpPr>
            <p:cNvPr id="14" name="Rechteck 13">
              <a:extLst>
                <a:ext uri="{FF2B5EF4-FFF2-40B4-BE49-F238E27FC236}">
                  <a16:creationId xmlns:a16="http://schemas.microsoft.com/office/drawing/2014/main" id="{D7C591ED-E3D2-49D9-8D0C-A3B741AFA54B}"/>
                </a:ext>
              </a:extLst>
            </p:cNvPr>
            <p:cNvSpPr/>
            <p:nvPr/>
          </p:nvSpPr>
          <p:spPr>
            <a:xfrm>
              <a:off x="846961" y="4409066"/>
              <a:ext cx="1249959" cy="1249960"/>
            </a:xfrm>
            <a:prstGeom prst="rect">
              <a:avLst/>
            </a:prstGeom>
            <a:noFill/>
            <a:ln w="57150">
              <a:solidFill>
                <a:srgbClr val="0171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a:extLst>
                <a:ext uri="{FF2B5EF4-FFF2-40B4-BE49-F238E27FC236}">
                  <a16:creationId xmlns:a16="http://schemas.microsoft.com/office/drawing/2014/main" id="{AB4B1D86-C11D-4176-A22D-737879FAE3FA}"/>
                </a:ext>
              </a:extLst>
            </p:cNvPr>
            <p:cNvSpPr/>
            <p:nvPr/>
          </p:nvSpPr>
          <p:spPr>
            <a:xfrm>
              <a:off x="3801283" y="4409066"/>
              <a:ext cx="1249959" cy="1249960"/>
            </a:xfrm>
            <a:prstGeom prst="rect">
              <a:avLst/>
            </a:prstGeom>
            <a:noFill/>
            <a:ln w="57150">
              <a:solidFill>
                <a:srgbClr val="F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052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248DCF-917D-4517-9AC7-DCBD1220F7CF}"/>
              </a:ext>
            </a:extLst>
          </p:cNvPr>
          <p:cNvSpPr>
            <a:spLocks noGrp="1"/>
          </p:cNvSpPr>
          <p:nvPr>
            <p:ph type="title"/>
          </p:nvPr>
        </p:nvSpPr>
        <p:spPr/>
        <p:txBody>
          <a:bodyPr/>
          <a:lstStyle/>
          <a:p>
            <a:r>
              <a:rPr lang="en-US" dirty="0"/>
              <a:t>GED</a:t>
            </a:r>
          </a:p>
        </p:txBody>
      </p:sp>
      <p:sp>
        <p:nvSpPr>
          <p:cNvPr id="4" name="Foliennummernplatzhalter 3">
            <a:extLst>
              <a:ext uri="{FF2B5EF4-FFF2-40B4-BE49-F238E27FC236}">
                <a16:creationId xmlns:a16="http://schemas.microsoft.com/office/drawing/2014/main" id="{7918DCE4-FA09-4762-86A1-3D27F500F32C}"/>
              </a:ext>
            </a:extLst>
          </p:cNvPr>
          <p:cNvSpPr>
            <a:spLocks noGrp="1"/>
          </p:cNvSpPr>
          <p:nvPr>
            <p:ph type="sldNum" sz="quarter" idx="12"/>
          </p:nvPr>
        </p:nvSpPr>
        <p:spPr/>
        <p:txBody>
          <a:bodyPr/>
          <a:lstStyle/>
          <a:p>
            <a:fld id="{B83948FF-1141-44E2-B6DA-54CB4D7D54B3}" type="slidenum">
              <a:rPr lang="en-GB" smtClean="0"/>
              <a:pPr/>
              <a:t>11</a:t>
            </a:fld>
            <a:endParaRPr lang="en-GB" dirty="0"/>
          </a:p>
        </p:txBody>
      </p:sp>
      <p:sp>
        <p:nvSpPr>
          <p:cNvPr id="5" name="Inhaltsplatzhalter 4">
            <a:extLst>
              <a:ext uri="{FF2B5EF4-FFF2-40B4-BE49-F238E27FC236}">
                <a16:creationId xmlns:a16="http://schemas.microsoft.com/office/drawing/2014/main" id="{06B6A05C-2E35-43BE-8EE3-587E29B1E356}"/>
              </a:ext>
            </a:extLst>
          </p:cNvPr>
          <p:cNvSpPr>
            <a:spLocks noGrp="1"/>
          </p:cNvSpPr>
          <p:nvPr>
            <p:ph idx="13"/>
          </p:nvPr>
        </p:nvSpPr>
        <p:spPr/>
        <p:txBody>
          <a:bodyPr/>
          <a:lstStyle/>
          <a:p>
            <a:r>
              <a:rPr lang="en-US" dirty="0"/>
              <a:t>Cohen, </a:t>
            </a:r>
            <a:r>
              <a:rPr lang="en-US" i="1" dirty="0" err="1"/>
              <a:t>eLife</a:t>
            </a:r>
            <a:r>
              <a:rPr lang="en-US" dirty="0"/>
              <a:t>, 2017; </a:t>
            </a:r>
            <a:r>
              <a:rPr lang="en-US" dirty="0" err="1"/>
              <a:t>Blankertz</a:t>
            </a:r>
            <a:r>
              <a:rPr lang="en-US" dirty="0"/>
              <a:t>, </a:t>
            </a:r>
            <a:r>
              <a:rPr lang="en-US" i="1" dirty="0" err="1"/>
              <a:t>eLife</a:t>
            </a:r>
            <a:r>
              <a:rPr lang="en-US" dirty="0"/>
              <a:t>, 2007</a:t>
            </a:r>
          </a:p>
        </p:txBody>
      </p:sp>
      <p:sp>
        <p:nvSpPr>
          <p:cNvPr id="6" name="Inhaltsplatzhalter 5">
            <a:extLst>
              <a:ext uri="{FF2B5EF4-FFF2-40B4-BE49-F238E27FC236}">
                <a16:creationId xmlns:a16="http://schemas.microsoft.com/office/drawing/2014/main" id="{80306FBD-2F90-4B32-8D90-B49105366DB7}"/>
              </a:ext>
            </a:extLst>
          </p:cNvPr>
          <p:cNvSpPr>
            <a:spLocks noGrp="1"/>
          </p:cNvSpPr>
          <p:nvPr>
            <p:ph idx="14"/>
          </p:nvPr>
        </p:nvSpPr>
        <p:spPr/>
        <p:txBody>
          <a:bodyPr/>
          <a:lstStyle/>
          <a:p>
            <a:endParaRPr lang="en-US"/>
          </a:p>
        </p:txBody>
      </p:sp>
      <p:pic>
        <p:nvPicPr>
          <p:cNvPr id="1026" name="Picture 2" descr="Multivariate cross-frequency coupling via generalized eigendecomposition |  eLife">
            <a:extLst>
              <a:ext uri="{FF2B5EF4-FFF2-40B4-BE49-F238E27FC236}">
                <a16:creationId xmlns:a16="http://schemas.microsoft.com/office/drawing/2014/main" id="{1EFF4F14-1CE1-46AE-904A-8DE9CFAE2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50" y="1553520"/>
            <a:ext cx="6380769" cy="241854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97004115-F403-4CF0-B00E-CC428945FD08}"/>
              </a:ext>
            </a:extLst>
          </p:cNvPr>
          <p:cNvPicPr>
            <a:picLocks noChangeAspect="1"/>
          </p:cNvPicPr>
          <p:nvPr/>
        </p:nvPicPr>
        <p:blipFill>
          <a:blip r:embed="rId4"/>
          <a:stretch>
            <a:fillRect/>
          </a:stretch>
        </p:blipFill>
        <p:spPr>
          <a:xfrm>
            <a:off x="4121064" y="4095207"/>
            <a:ext cx="4282342" cy="2414854"/>
          </a:xfrm>
          <a:prstGeom prst="rect">
            <a:avLst/>
          </a:prstGeom>
        </p:spPr>
      </p:pic>
    </p:spTree>
    <p:extLst>
      <p:ext uri="{BB962C8B-B14F-4D97-AF65-F5344CB8AC3E}">
        <p14:creationId xmlns:p14="http://schemas.microsoft.com/office/powerpoint/2010/main" val="239096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A2991B-90DD-3AAC-50EB-9058A6DD3B91}"/>
              </a:ext>
            </a:extLst>
          </p:cNvPr>
          <p:cNvPicPr>
            <a:picLocks noChangeAspect="1"/>
          </p:cNvPicPr>
          <p:nvPr/>
        </p:nvPicPr>
        <p:blipFill>
          <a:blip r:embed="rId2"/>
          <a:stretch>
            <a:fillRect/>
          </a:stretch>
        </p:blipFill>
        <p:spPr>
          <a:xfrm>
            <a:off x="276352" y="1482522"/>
            <a:ext cx="4866408" cy="4436069"/>
          </a:xfrm>
          <a:prstGeom prst="rect">
            <a:avLst/>
          </a:prstGeom>
        </p:spPr>
      </p:pic>
      <p:sp>
        <p:nvSpPr>
          <p:cNvPr id="2" name="Titel 1">
            <a:extLst>
              <a:ext uri="{FF2B5EF4-FFF2-40B4-BE49-F238E27FC236}">
                <a16:creationId xmlns:a16="http://schemas.microsoft.com/office/drawing/2014/main" id="{6FE9B2B9-817D-4473-9953-2CDAD5C94C81}"/>
              </a:ext>
            </a:extLst>
          </p:cNvPr>
          <p:cNvSpPr>
            <a:spLocks noGrp="1"/>
          </p:cNvSpPr>
          <p:nvPr>
            <p:ph type="title"/>
          </p:nvPr>
        </p:nvSpPr>
        <p:spPr/>
        <p:txBody>
          <a:bodyPr/>
          <a:lstStyle/>
          <a:p>
            <a:r>
              <a:rPr lang="en-US" dirty="0"/>
              <a:t>Pipeline 2</a:t>
            </a:r>
          </a:p>
        </p:txBody>
      </p:sp>
      <p:sp>
        <p:nvSpPr>
          <p:cNvPr id="3" name="Inhaltsplatzhalter 2">
            <a:extLst>
              <a:ext uri="{FF2B5EF4-FFF2-40B4-BE49-F238E27FC236}">
                <a16:creationId xmlns:a16="http://schemas.microsoft.com/office/drawing/2014/main" id="{15DF69AA-AD7C-4D15-A7A7-2256C74B19AA}"/>
              </a:ext>
            </a:extLst>
          </p:cNvPr>
          <p:cNvSpPr>
            <a:spLocks noGrp="1"/>
          </p:cNvSpPr>
          <p:nvPr>
            <p:ph idx="1"/>
          </p:nvPr>
        </p:nvSpPr>
        <p:spPr>
          <a:xfrm>
            <a:off x="5051394" y="1429971"/>
            <a:ext cx="6302405" cy="4746992"/>
          </a:xfrm>
        </p:spPr>
        <p:txBody>
          <a:bodyPr>
            <a:normAutofit fontScale="92500"/>
          </a:bodyPr>
          <a:lstStyle/>
          <a:p>
            <a:r>
              <a:rPr lang="en-US" dirty="0"/>
              <a:t>Eigenvector correlation matrices</a:t>
            </a:r>
          </a:p>
          <a:p>
            <a:pPr lvl="1"/>
            <a:r>
              <a:rPr lang="en-US" dirty="0"/>
              <a:t>Using top eigenvector from each frequency in [S] -&gt; best separator</a:t>
            </a:r>
          </a:p>
          <a:p>
            <a:pPr lvl="1"/>
            <a:endParaRPr lang="en-US" dirty="0"/>
          </a:p>
          <a:p>
            <a:r>
              <a:rPr lang="en-US" dirty="0"/>
              <a:t>Clustering into frequency bins</a:t>
            </a:r>
          </a:p>
          <a:p>
            <a:pPr lvl="1"/>
            <a:r>
              <a:rPr lang="en-US" dirty="0" err="1"/>
              <a:t>Dbscan</a:t>
            </a:r>
            <a:r>
              <a:rPr lang="en-US" dirty="0"/>
              <a:t> (density-based spatial clustering)</a:t>
            </a:r>
          </a:p>
          <a:p>
            <a:pPr lvl="1"/>
            <a:r>
              <a:rPr lang="en-US" dirty="0"/>
              <a:t>… a lot of tuning possibilities</a:t>
            </a:r>
          </a:p>
        </p:txBody>
      </p:sp>
      <p:sp>
        <p:nvSpPr>
          <p:cNvPr id="4" name="Foliennummernplatzhalter 3">
            <a:extLst>
              <a:ext uri="{FF2B5EF4-FFF2-40B4-BE49-F238E27FC236}">
                <a16:creationId xmlns:a16="http://schemas.microsoft.com/office/drawing/2014/main" id="{5344B11F-B406-40F5-B169-2DD79692F31D}"/>
              </a:ext>
            </a:extLst>
          </p:cNvPr>
          <p:cNvSpPr>
            <a:spLocks noGrp="1"/>
          </p:cNvSpPr>
          <p:nvPr>
            <p:ph type="sldNum" sz="quarter" idx="12"/>
          </p:nvPr>
        </p:nvSpPr>
        <p:spPr/>
        <p:txBody>
          <a:bodyPr/>
          <a:lstStyle/>
          <a:p>
            <a:fld id="{B83948FF-1141-44E2-B6DA-54CB4D7D54B3}" type="slidenum">
              <a:rPr lang="en-GB" smtClean="0"/>
              <a:pPr/>
              <a:t>12</a:t>
            </a:fld>
            <a:endParaRPr lang="en-GB" dirty="0"/>
          </a:p>
        </p:txBody>
      </p:sp>
      <p:sp>
        <p:nvSpPr>
          <p:cNvPr id="5" name="Inhaltsplatzhalter 4">
            <a:extLst>
              <a:ext uri="{FF2B5EF4-FFF2-40B4-BE49-F238E27FC236}">
                <a16:creationId xmlns:a16="http://schemas.microsoft.com/office/drawing/2014/main" id="{0D3EE8F4-71B8-4916-9702-4574F67C0D3F}"/>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27A782F4-918B-476B-BBD8-9486F630A452}"/>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750744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0276F5-46DE-4BE9-A7C0-6023CEDB6307}"/>
              </a:ext>
            </a:extLst>
          </p:cNvPr>
          <p:cNvSpPr>
            <a:spLocks noGrp="1"/>
          </p:cNvSpPr>
          <p:nvPr>
            <p:ph type="title"/>
          </p:nvPr>
        </p:nvSpPr>
        <p:spPr>
          <a:xfrm>
            <a:off x="519196" y="124603"/>
            <a:ext cx="5576803" cy="901442"/>
          </a:xfrm>
        </p:spPr>
        <p:txBody>
          <a:bodyPr>
            <a:normAutofit/>
          </a:bodyPr>
          <a:lstStyle/>
          <a:p>
            <a:r>
              <a:rPr lang="en-US" dirty="0"/>
              <a:t>Interpretation</a:t>
            </a:r>
          </a:p>
        </p:txBody>
      </p:sp>
      <p:sp>
        <p:nvSpPr>
          <p:cNvPr id="4" name="Foliennummernplatzhalter 3">
            <a:extLst>
              <a:ext uri="{FF2B5EF4-FFF2-40B4-BE49-F238E27FC236}">
                <a16:creationId xmlns:a16="http://schemas.microsoft.com/office/drawing/2014/main" id="{B52C0BDE-DE6D-4189-BE00-C25C9439C8FD}"/>
              </a:ext>
            </a:extLst>
          </p:cNvPr>
          <p:cNvSpPr>
            <a:spLocks noGrp="1"/>
          </p:cNvSpPr>
          <p:nvPr>
            <p:ph type="sldNum" sz="quarter" idx="12"/>
          </p:nvPr>
        </p:nvSpPr>
        <p:spPr/>
        <p:txBody>
          <a:bodyPr/>
          <a:lstStyle/>
          <a:p>
            <a:fld id="{B83948FF-1141-44E2-B6DA-54CB4D7D54B3}" type="slidenum">
              <a:rPr lang="en-GB" smtClean="0"/>
              <a:pPr/>
              <a:t>13</a:t>
            </a:fld>
            <a:endParaRPr lang="en-GB" dirty="0"/>
          </a:p>
        </p:txBody>
      </p:sp>
      <p:sp>
        <p:nvSpPr>
          <p:cNvPr id="5" name="Inhaltsplatzhalter 4">
            <a:extLst>
              <a:ext uri="{FF2B5EF4-FFF2-40B4-BE49-F238E27FC236}">
                <a16:creationId xmlns:a16="http://schemas.microsoft.com/office/drawing/2014/main" id="{A32A633D-9AC7-442F-8E7C-F230E72A20C5}"/>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F62FEC10-EA70-47F9-A99B-EDAEC5F7FA29}"/>
              </a:ext>
            </a:extLst>
          </p:cNvPr>
          <p:cNvSpPr>
            <a:spLocks noGrp="1"/>
          </p:cNvSpPr>
          <p:nvPr>
            <p:ph idx="14"/>
          </p:nvPr>
        </p:nvSpPr>
        <p:spPr/>
        <p:txBody>
          <a:bodyPr/>
          <a:lstStyle/>
          <a:p>
            <a:endParaRPr lang="en-US"/>
          </a:p>
        </p:txBody>
      </p:sp>
      <p:pic>
        <p:nvPicPr>
          <p:cNvPr id="13" name="Picture 12">
            <a:extLst>
              <a:ext uri="{FF2B5EF4-FFF2-40B4-BE49-F238E27FC236}">
                <a16:creationId xmlns:a16="http://schemas.microsoft.com/office/drawing/2014/main" id="{AE2EBCA4-BC5D-89C4-4E39-2A6EE6034353}"/>
              </a:ext>
            </a:extLst>
          </p:cNvPr>
          <p:cNvPicPr>
            <a:picLocks noChangeAspect="1"/>
          </p:cNvPicPr>
          <p:nvPr/>
        </p:nvPicPr>
        <p:blipFill>
          <a:blip r:embed="rId3"/>
          <a:stretch>
            <a:fillRect/>
          </a:stretch>
        </p:blipFill>
        <p:spPr>
          <a:xfrm>
            <a:off x="6869058" y="1062777"/>
            <a:ext cx="4517332" cy="1639517"/>
          </a:xfrm>
          <a:prstGeom prst="rect">
            <a:avLst/>
          </a:prstGeom>
        </p:spPr>
      </p:pic>
      <p:pic>
        <p:nvPicPr>
          <p:cNvPr id="15" name="Picture 14">
            <a:extLst>
              <a:ext uri="{FF2B5EF4-FFF2-40B4-BE49-F238E27FC236}">
                <a16:creationId xmlns:a16="http://schemas.microsoft.com/office/drawing/2014/main" id="{DA9F5C04-3C5E-197B-D874-333548AD4FCD}"/>
              </a:ext>
            </a:extLst>
          </p:cNvPr>
          <p:cNvPicPr>
            <a:picLocks noChangeAspect="1"/>
          </p:cNvPicPr>
          <p:nvPr/>
        </p:nvPicPr>
        <p:blipFill>
          <a:blip r:embed="rId4"/>
          <a:stretch>
            <a:fillRect/>
          </a:stretch>
        </p:blipFill>
        <p:spPr>
          <a:xfrm>
            <a:off x="5709799" y="4652382"/>
            <a:ext cx="1298336" cy="856821"/>
          </a:xfrm>
          <a:prstGeom prst="rect">
            <a:avLst/>
          </a:prstGeom>
        </p:spPr>
      </p:pic>
      <p:pic>
        <p:nvPicPr>
          <p:cNvPr id="17" name="Picture 16">
            <a:extLst>
              <a:ext uri="{FF2B5EF4-FFF2-40B4-BE49-F238E27FC236}">
                <a16:creationId xmlns:a16="http://schemas.microsoft.com/office/drawing/2014/main" id="{D0370FAE-B6F5-714E-AAB2-7CA61CA68354}"/>
              </a:ext>
            </a:extLst>
          </p:cNvPr>
          <p:cNvPicPr>
            <a:picLocks noChangeAspect="1"/>
          </p:cNvPicPr>
          <p:nvPr/>
        </p:nvPicPr>
        <p:blipFill>
          <a:blip r:embed="rId5"/>
          <a:stretch>
            <a:fillRect/>
          </a:stretch>
        </p:blipFill>
        <p:spPr>
          <a:xfrm>
            <a:off x="493868" y="1351983"/>
            <a:ext cx="4985160" cy="4544320"/>
          </a:xfrm>
          <a:prstGeom prst="rect">
            <a:avLst/>
          </a:prstGeom>
        </p:spPr>
      </p:pic>
      <p:pic>
        <p:nvPicPr>
          <p:cNvPr id="23" name="Picture 22">
            <a:extLst>
              <a:ext uri="{FF2B5EF4-FFF2-40B4-BE49-F238E27FC236}">
                <a16:creationId xmlns:a16="http://schemas.microsoft.com/office/drawing/2014/main" id="{8E6C236F-2906-3ADD-37E1-2A156A211A9E}"/>
              </a:ext>
            </a:extLst>
          </p:cNvPr>
          <p:cNvPicPr>
            <a:picLocks noChangeAspect="1"/>
          </p:cNvPicPr>
          <p:nvPr/>
        </p:nvPicPr>
        <p:blipFill>
          <a:blip r:embed="rId6"/>
          <a:stretch>
            <a:fillRect/>
          </a:stretch>
        </p:blipFill>
        <p:spPr>
          <a:xfrm>
            <a:off x="7008135" y="2842366"/>
            <a:ext cx="4768705" cy="4112850"/>
          </a:xfrm>
          <a:prstGeom prst="rect">
            <a:avLst/>
          </a:prstGeom>
        </p:spPr>
      </p:pic>
    </p:spTree>
    <p:extLst>
      <p:ext uri="{BB962C8B-B14F-4D97-AF65-F5344CB8AC3E}">
        <p14:creationId xmlns:p14="http://schemas.microsoft.com/office/powerpoint/2010/main" val="317443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21">
            <a:extLst>
              <a:ext uri="{FF2B5EF4-FFF2-40B4-BE49-F238E27FC236}">
                <a16:creationId xmlns:a16="http://schemas.microsoft.com/office/drawing/2014/main" id="{DD9EE015-AAD4-44B1-B9B3-5DE23CAA38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197" y="1650547"/>
            <a:ext cx="5933281" cy="4746625"/>
          </a:xfrm>
        </p:spPr>
      </p:pic>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normAutofit fontScale="90000"/>
          </a:bodyPr>
          <a:lstStyle/>
          <a:p>
            <a:r>
              <a:rPr lang="en-US" dirty="0"/>
              <a:t>Does it work?</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14</a:t>
            </a:fld>
            <a:endParaRPr lang="en-GB" dirty="0"/>
          </a:p>
        </p:txBody>
      </p:sp>
      <p:sp>
        <p:nvSpPr>
          <p:cNvPr id="6" name="Inhaltsplatzhalter 5">
            <a:extLst>
              <a:ext uri="{FF2B5EF4-FFF2-40B4-BE49-F238E27FC236}">
                <a16:creationId xmlns:a16="http://schemas.microsoft.com/office/drawing/2014/main" id="{E58AA289-2684-4FD2-AF8F-A6D07A954F82}"/>
              </a:ext>
            </a:extLst>
          </p:cNvPr>
          <p:cNvSpPr>
            <a:spLocks noGrp="1"/>
          </p:cNvSpPr>
          <p:nvPr>
            <p:ph idx="14"/>
          </p:nvPr>
        </p:nvSpPr>
        <p:spPr/>
        <p:txBody>
          <a:bodyPr/>
          <a:lstStyle/>
          <a:p>
            <a:endParaRPr lang="en-US"/>
          </a:p>
        </p:txBody>
      </p:sp>
      <p:sp>
        <p:nvSpPr>
          <p:cNvPr id="25" name="Rechteck 24">
            <a:extLst>
              <a:ext uri="{FF2B5EF4-FFF2-40B4-BE49-F238E27FC236}">
                <a16:creationId xmlns:a16="http://schemas.microsoft.com/office/drawing/2014/main" id="{8DE390E4-B45C-4026-953F-43B4E4658C39}"/>
              </a:ext>
            </a:extLst>
          </p:cNvPr>
          <p:cNvSpPr/>
          <p:nvPr/>
        </p:nvSpPr>
        <p:spPr>
          <a:xfrm>
            <a:off x="2974428" y="2982687"/>
            <a:ext cx="2168331"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37" name="Rechteck 36">
            <a:extLst>
              <a:ext uri="{FF2B5EF4-FFF2-40B4-BE49-F238E27FC236}">
                <a16:creationId xmlns:a16="http://schemas.microsoft.com/office/drawing/2014/main" id="{7C951667-40E8-4A79-A138-FA8ACA92490B}"/>
              </a:ext>
            </a:extLst>
          </p:cNvPr>
          <p:cNvSpPr/>
          <p:nvPr/>
        </p:nvSpPr>
        <p:spPr>
          <a:xfrm>
            <a:off x="2721428" y="1817061"/>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5 -off</a:t>
            </a:r>
          </a:p>
        </p:txBody>
      </p:sp>
      <p:pic>
        <p:nvPicPr>
          <p:cNvPr id="5" name="Grafik 4">
            <a:extLst>
              <a:ext uri="{FF2B5EF4-FFF2-40B4-BE49-F238E27FC236}">
                <a16:creationId xmlns:a16="http://schemas.microsoft.com/office/drawing/2014/main" id="{AD5CFA10-8264-4158-83F1-1126F262C753}"/>
              </a:ext>
            </a:extLst>
          </p:cNvPr>
          <p:cNvPicPr>
            <a:picLocks noChangeAspect="1"/>
          </p:cNvPicPr>
          <p:nvPr/>
        </p:nvPicPr>
        <p:blipFill>
          <a:blip r:embed="rId4"/>
          <a:stretch>
            <a:fillRect/>
          </a:stretch>
        </p:blipFill>
        <p:spPr>
          <a:xfrm>
            <a:off x="6550057" y="1817061"/>
            <a:ext cx="5299043" cy="4837714"/>
          </a:xfrm>
          <a:prstGeom prst="rect">
            <a:avLst/>
          </a:prstGeom>
        </p:spPr>
      </p:pic>
    </p:spTree>
    <p:extLst>
      <p:ext uri="{BB962C8B-B14F-4D97-AF65-F5344CB8AC3E}">
        <p14:creationId xmlns:p14="http://schemas.microsoft.com/office/powerpoint/2010/main" val="387249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normAutofit fontScale="90000"/>
          </a:bodyPr>
          <a:lstStyle/>
          <a:p>
            <a:r>
              <a:rPr lang="en-US" dirty="0"/>
              <a:t>Does it work?</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15</a:t>
            </a:fld>
            <a:endParaRPr lang="en-GB" dirty="0"/>
          </a:p>
        </p:txBody>
      </p:sp>
      <p:sp>
        <p:nvSpPr>
          <p:cNvPr id="6" name="Inhaltsplatzhalter 5">
            <a:extLst>
              <a:ext uri="{FF2B5EF4-FFF2-40B4-BE49-F238E27FC236}">
                <a16:creationId xmlns:a16="http://schemas.microsoft.com/office/drawing/2014/main" id="{E58AA289-2684-4FD2-AF8F-A6D07A954F82}"/>
              </a:ext>
            </a:extLst>
          </p:cNvPr>
          <p:cNvSpPr>
            <a:spLocks noGrp="1"/>
          </p:cNvSpPr>
          <p:nvPr>
            <p:ph idx="14"/>
          </p:nvPr>
        </p:nvSpPr>
        <p:spPr/>
        <p:txBody>
          <a:bodyPr/>
          <a:lstStyle/>
          <a:p>
            <a:endParaRPr lang="en-US"/>
          </a:p>
        </p:txBody>
      </p:sp>
      <p:sp>
        <p:nvSpPr>
          <p:cNvPr id="37" name="Rechteck 36">
            <a:extLst>
              <a:ext uri="{FF2B5EF4-FFF2-40B4-BE49-F238E27FC236}">
                <a16:creationId xmlns:a16="http://schemas.microsoft.com/office/drawing/2014/main" id="{7C951667-40E8-4A79-A138-FA8ACA92490B}"/>
              </a:ext>
            </a:extLst>
          </p:cNvPr>
          <p:cNvSpPr/>
          <p:nvPr/>
        </p:nvSpPr>
        <p:spPr>
          <a:xfrm>
            <a:off x="6730686" y="1978985"/>
            <a:ext cx="5146989" cy="3918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Correlation of Eigenvectors at each Frequency</a:t>
            </a:r>
          </a:p>
          <a:p>
            <a:pPr marL="285750" indent="-285750">
              <a:buFont typeface="Arial" panose="020B0604020202020204" pitchFamily="34" charset="0"/>
              <a:buChar char="•"/>
            </a:pPr>
            <a:endPar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marL="285750" indent="-285750">
              <a:buFont typeface="Wingdings" panose="05000000000000000000" pitchFamily="2" charset="2"/>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Maximal separates what exactly?</a:t>
            </a:r>
          </a:p>
          <a:p>
            <a:pPr marL="285750" indent="-285750">
              <a:buFont typeface="Wingdings" panose="05000000000000000000" pitchFamily="2" charset="2"/>
              <a:buChar char="ü"/>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Narrowband from Broadband data!</a:t>
            </a:r>
          </a:p>
          <a:p>
            <a:pPr marL="285750" indent="-285750">
              <a:buFont typeface="Wingdings" panose="05000000000000000000" pitchFamily="2" charset="2"/>
              <a:buChar char="ü"/>
            </a:pPr>
            <a:endPar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50" indent="-285750">
              <a:buFont typeface="Wingdings" panose="05000000000000000000" pitchFamily="2" charset="2"/>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 what regard?</a:t>
            </a:r>
          </a:p>
          <a:p>
            <a:pPr marL="285750" indent="-285750">
              <a:buFont typeface="Wingdings" panose="05000000000000000000" pitchFamily="2" charset="2"/>
              <a:buChar char="ü"/>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Spatial characteristics</a:t>
            </a:r>
          </a:p>
          <a:p>
            <a:pPr marL="285750" indent="-285750">
              <a:buFont typeface="Wingdings" panose="05000000000000000000" pitchFamily="2" charset="2"/>
              <a:buChar char="ü"/>
            </a:pPr>
            <a:endPar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sym typeface="Wingdings" panose="05000000000000000000" pitchFamily="2" charset="2"/>
              </a:rPr>
              <a:t> When two spectral bands have different anatomical origins , source separation will decouple the spectral features</a:t>
            </a:r>
            <a:endParaRPr lang="en-US" sz="2000"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5" name="Grafik 4">
            <a:extLst>
              <a:ext uri="{FF2B5EF4-FFF2-40B4-BE49-F238E27FC236}">
                <a16:creationId xmlns:a16="http://schemas.microsoft.com/office/drawing/2014/main" id="{AD5CFA10-8264-4158-83F1-1126F262C753}"/>
              </a:ext>
            </a:extLst>
          </p:cNvPr>
          <p:cNvPicPr>
            <a:picLocks noChangeAspect="1"/>
          </p:cNvPicPr>
          <p:nvPr/>
        </p:nvPicPr>
        <p:blipFill>
          <a:blip r:embed="rId3"/>
          <a:stretch>
            <a:fillRect/>
          </a:stretch>
        </p:blipFill>
        <p:spPr>
          <a:xfrm>
            <a:off x="1045583" y="1597986"/>
            <a:ext cx="5299043" cy="4837714"/>
          </a:xfrm>
          <a:prstGeom prst="rect">
            <a:avLst/>
          </a:prstGeom>
        </p:spPr>
      </p:pic>
    </p:spTree>
    <p:extLst>
      <p:ext uri="{BB962C8B-B14F-4D97-AF65-F5344CB8AC3E}">
        <p14:creationId xmlns:p14="http://schemas.microsoft.com/office/powerpoint/2010/main" val="27446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2" end="2"/>
                                            </p:txEl>
                                          </p:spTgt>
                                        </p:tgtEl>
                                        <p:attrNameLst>
                                          <p:attrName>style.visibility</p:attrName>
                                        </p:attrNameLst>
                                      </p:cBhvr>
                                      <p:to>
                                        <p:strVal val="visible"/>
                                      </p:to>
                                    </p:set>
                                    <p:animEffect transition="in" filter="fade">
                                      <p:cBhvr>
                                        <p:cTn id="7" dur="500"/>
                                        <p:tgtEl>
                                          <p:spTgt spid="3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
                                            <p:txEl>
                                              <p:pRg st="3" end="3"/>
                                            </p:txEl>
                                          </p:spTgt>
                                        </p:tgtEl>
                                        <p:attrNameLst>
                                          <p:attrName>style.visibility</p:attrName>
                                        </p:attrNameLst>
                                      </p:cBhvr>
                                      <p:to>
                                        <p:strVal val="visible"/>
                                      </p:to>
                                    </p:set>
                                    <p:animEffect transition="in" filter="fade">
                                      <p:cBhvr>
                                        <p:cTn id="10" dur="500"/>
                                        <p:tgtEl>
                                          <p:spTgt spid="3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xEl>
                                              <p:pRg st="5" end="5"/>
                                            </p:txEl>
                                          </p:spTgt>
                                        </p:tgtEl>
                                        <p:attrNameLst>
                                          <p:attrName>style.visibility</p:attrName>
                                        </p:attrNameLst>
                                      </p:cBhvr>
                                      <p:to>
                                        <p:strVal val="visible"/>
                                      </p:to>
                                    </p:set>
                                    <p:animEffect transition="in" filter="fade">
                                      <p:cBhvr>
                                        <p:cTn id="15" dur="500"/>
                                        <p:tgtEl>
                                          <p:spTgt spid="3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xEl>
                                              <p:pRg st="6" end="6"/>
                                            </p:txEl>
                                          </p:spTgt>
                                        </p:tgtEl>
                                        <p:attrNameLst>
                                          <p:attrName>style.visibility</p:attrName>
                                        </p:attrNameLst>
                                      </p:cBhvr>
                                      <p:to>
                                        <p:strVal val="visible"/>
                                      </p:to>
                                    </p:set>
                                    <p:animEffect transition="in" filter="fade">
                                      <p:cBhvr>
                                        <p:cTn id="18" dur="500"/>
                                        <p:tgtEl>
                                          <p:spTgt spid="37">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xEl>
                                              <p:pRg st="8" end="8"/>
                                            </p:txEl>
                                          </p:spTgt>
                                        </p:tgtEl>
                                        <p:attrNameLst>
                                          <p:attrName>style.visibility</p:attrName>
                                        </p:attrNameLst>
                                      </p:cBhvr>
                                      <p:to>
                                        <p:strVal val="visible"/>
                                      </p:to>
                                    </p:set>
                                    <p:animEffect transition="in" filter="fade">
                                      <p:cBhvr>
                                        <p:cTn id="23" dur="500"/>
                                        <p:tgtEl>
                                          <p:spTgt spid="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21">
            <a:extLst>
              <a:ext uri="{FF2B5EF4-FFF2-40B4-BE49-F238E27FC236}">
                <a16:creationId xmlns:a16="http://schemas.microsoft.com/office/drawing/2014/main" id="{DD9EE015-AAD4-44B1-B9B3-5DE23CAA38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197" y="1650547"/>
            <a:ext cx="5933281" cy="4746625"/>
          </a:xfrm>
        </p:spPr>
      </p:pic>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normAutofit fontScale="90000"/>
          </a:bodyPr>
          <a:lstStyle/>
          <a:p>
            <a:r>
              <a:rPr lang="en-US" dirty="0"/>
              <a:t>Does it work?</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16</a:t>
            </a:fld>
            <a:endParaRPr lang="en-GB" dirty="0"/>
          </a:p>
        </p:txBody>
      </p:sp>
      <p:sp>
        <p:nvSpPr>
          <p:cNvPr id="6" name="Inhaltsplatzhalter 5">
            <a:extLst>
              <a:ext uri="{FF2B5EF4-FFF2-40B4-BE49-F238E27FC236}">
                <a16:creationId xmlns:a16="http://schemas.microsoft.com/office/drawing/2014/main" id="{E58AA289-2684-4FD2-AF8F-A6D07A954F82}"/>
              </a:ext>
            </a:extLst>
          </p:cNvPr>
          <p:cNvSpPr>
            <a:spLocks noGrp="1"/>
          </p:cNvSpPr>
          <p:nvPr>
            <p:ph idx="14"/>
          </p:nvPr>
        </p:nvSpPr>
        <p:spPr/>
        <p:txBody>
          <a:bodyPr/>
          <a:lstStyle/>
          <a:p>
            <a:r>
              <a:rPr lang="en-US" sz="2800" dirty="0"/>
              <a:t>| sometimes yes</a:t>
            </a:r>
          </a:p>
        </p:txBody>
      </p:sp>
      <p:sp>
        <p:nvSpPr>
          <p:cNvPr id="25" name="Rechteck 24">
            <a:extLst>
              <a:ext uri="{FF2B5EF4-FFF2-40B4-BE49-F238E27FC236}">
                <a16:creationId xmlns:a16="http://schemas.microsoft.com/office/drawing/2014/main" id="{8DE390E4-B45C-4026-953F-43B4E4658C39}"/>
              </a:ext>
            </a:extLst>
          </p:cNvPr>
          <p:cNvSpPr/>
          <p:nvPr/>
        </p:nvSpPr>
        <p:spPr>
          <a:xfrm>
            <a:off x="2979683" y="2982687"/>
            <a:ext cx="2163076"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37" name="Rechteck 36">
            <a:extLst>
              <a:ext uri="{FF2B5EF4-FFF2-40B4-BE49-F238E27FC236}">
                <a16:creationId xmlns:a16="http://schemas.microsoft.com/office/drawing/2014/main" id="{7C951667-40E8-4A79-A138-FA8ACA92490B}"/>
              </a:ext>
            </a:extLst>
          </p:cNvPr>
          <p:cNvSpPr/>
          <p:nvPr/>
        </p:nvSpPr>
        <p:spPr>
          <a:xfrm>
            <a:off x="2721428" y="1817061"/>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5 -off</a:t>
            </a:r>
          </a:p>
        </p:txBody>
      </p:sp>
      <p:sp>
        <p:nvSpPr>
          <p:cNvPr id="18" name="Rechteck 17">
            <a:extLst>
              <a:ext uri="{FF2B5EF4-FFF2-40B4-BE49-F238E27FC236}">
                <a16:creationId xmlns:a16="http://schemas.microsoft.com/office/drawing/2014/main" id="{E2F5FCD6-3464-4A41-B359-1AFB5791A252}"/>
              </a:ext>
            </a:extLst>
          </p:cNvPr>
          <p:cNvSpPr/>
          <p:nvPr/>
        </p:nvSpPr>
        <p:spPr>
          <a:xfrm>
            <a:off x="3373821" y="3648756"/>
            <a:ext cx="788276" cy="2175101"/>
          </a:xfrm>
          <a:prstGeom prst="rect">
            <a:avLst/>
          </a:prstGeom>
          <a:solidFill>
            <a:schemeClr val="accent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GED</a:t>
            </a:r>
          </a:p>
        </p:txBody>
      </p:sp>
      <p:pic>
        <p:nvPicPr>
          <p:cNvPr id="5" name="Grafik 4">
            <a:extLst>
              <a:ext uri="{FF2B5EF4-FFF2-40B4-BE49-F238E27FC236}">
                <a16:creationId xmlns:a16="http://schemas.microsoft.com/office/drawing/2014/main" id="{AD5CFA10-8264-4158-83F1-1126F262C753}"/>
              </a:ext>
            </a:extLst>
          </p:cNvPr>
          <p:cNvPicPr>
            <a:picLocks noChangeAspect="1"/>
          </p:cNvPicPr>
          <p:nvPr/>
        </p:nvPicPr>
        <p:blipFill>
          <a:blip r:embed="rId4"/>
          <a:stretch>
            <a:fillRect/>
          </a:stretch>
        </p:blipFill>
        <p:spPr>
          <a:xfrm>
            <a:off x="6550057" y="1817061"/>
            <a:ext cx="5299043" cy="4837714"/>
          </a:xfrm>
          <a:prstGeom prst="rect">
            <a:avLst/>
          </a:prstGeom>
        </p:spPr>
      </p:pic>
    </p:spTree>
    <p:extLst>
      <p:ext uri="{BB962C8B-B14F-4D97-AF65-F5344CB8AC3E}">
        <p14:creationId xmlns:p14="http://schemas.microsoft.com/office/powerpoint/2010/main" val="217654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nhaltsplatzhalter 35">
            <a:extLst>
              <a:ext uri="{FF2B5EF4-FFF2-40B4-BE49-F238E27FC236}">
                <a16:creationId xmlns:a16="http://schemas.microsoft.com/office/drawing/2014/main" id="{A1D4C07C-BEF4-448E-A8AC-12C257827FE3}"/>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085114" y="1247774"/>
            <a:ext cx="5933278" cy="4746625"/>
          </a:xfrm>
        </p:spPr>
      </p:pic>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normAutofit fontScale="90000"/>
          </a:bodyPr>
          <a:lstStyle/>
          <a:p>
            <a:r>
              <a:rPr lang="en-US" dirty="0"/>
              <a:t>Does it work?</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17</a:t>
            </a:fld>
            <a:endParaRPr lang="en-GB" dirty="0"/>
          </a:p>
        </p:txBody>
      </p:sp>
      <p:sp>
        <p:nvSpPr>
          <p:cNvPr id="27" name="Rechteck 26">
            <a:extLst>
              <a:ext uri="{FF2B5EF4-FFF2-40B4-BE49-F238E27FC236}">
                <a16:creationId xmlns:a16="http://schemas.microsoft.com/office/drawing/2014/main" id="{DB280464-D592-4869-89B9-0CB699C3ED19}"/>
              </a:ext>
            </a:extLst>
          </p:cNvPr>
          <p:cNvSpPr/>
          <p:nvPr/>
        </p:nvSpPr>
        <p:spPr>
          <a:xfrm>
            <a:off x="8258089" y="2579914"/>
            <a:ext cx="2413899"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28" name="Inhaltsplatzhalter 4">
            <a:extLst>
              <a:ext uri="{FF2B5EF4-FFF2-40B4-BE49-F238E27FC236}">
                <a16:creationId xmlns:a16="http://schemas.microsoft.com/office/drawing/2014/main" id="{35DEAE2E-36DB-4709-A4CF-0AC90E629B4F}"/>
              </a:ext>
            </a:extLst>
          </p:cNvPr>
          <p:cNvSpPr txBox="1">
            <a:spLocks/>
          </p:cNvSpPr>
          <p:nvPr/>
        </p:nvSpPr>
        <p:spPr>
          <a:xfrm>
            <a:off x="2612571" y="6468703"/>
            <a:ext cx="6945086" cy="389297"/>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UC San Diego Resting State EEG Data from Patients with Parkinson's Disease, </a:t>
            </a:r>
            <a:r>
              <a:rPr lang="en-US" i="1" dirty="0" err="1"/>
              <a:t>OpenNeuro</a:t>
            </a:r>
            <a:r>
              <a:rPr lang="en-US" dirty="0"/>
              <a:t>, 2020 (v. 1.0.3)</a:t>
            </a:r>
          </a:p>
        </p:txBody>
      </p:sp>
      <p:sp>
        <p:nvSpPr>
          <p:cNvPr id="39" name="Rechteck 38">
            <a:extLst>
              <a:ext uri="{FF2B5EF4-FFF2-40B4-BE49-F238E27FC236}">
                <a16:creationId xmlns:a16="http://schemas.microsoft.com/office/drawing/2014/main" id="{D94911EA-37B0-42EC-B327-9896F9DA3701}"/>
              </a:ext>
            </a:extLst>
          </p:cNvPr>
          <p:cNvSpPr/>
          <p:nvPr/>
        </p:nvSpPr>
        <p:spPr>
          <a:xfrm>
            <a:off x="8784681" y="1414288"/>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13 -off</a:t>
            </a:r>
          </a:p>
        </p:txBody>
      </p:sp>
      <p:pic>
        <p:nvPicPr>
          <p:cNvPr id="8" name="Picture 7">
            <a:extLst>
              <a:ext uri="{FF2B5EF4-FFF2-40B4-BE49-F238E27FC236}">
                <a16:creationId xmlns:a16="http://schemas.microsoft.com/office/drawing/2014/main" id="{DB1AEFEB-056A-00C4-0406-3E1637FFEB0C}"/>
              </a:ext>
            </a:extLst>
          </p:cNvPr>
          <p:cNvPicPr>
            <a:picLocks noChangeAspect="1"/>
          </p:cNvPicPr>
          <p:nvPr/>
        </p:nvPicPr>
        <p:blipFill>
          <a:blip r:embed="rId4"/>
          <a:stretch>
            <a:fillRect/>
          </a:stretch>
        </p:blipFill>
        <p:spPr>
          <a:xfrm>
            <a:off x="746343" y="1444402"/>
            <a:ext cx="4971285" cy="4588201"/>
          </a:xfrm>
          <a:prstGeom prst="rect">
            <a:avLst/>
          </a:prstGeom>
        </p:spPr>
      </p:pic>
      <p:sp>
        <p:nvSpPr>
          <p:cNvPr id="9" name="Inhaltsplatzhalter 5">
            <a:extLst>
              <a:ext uri="{FF2B5EF4-FFF2-40B4-BE49-F238E27FC236}">
                <a16:creationId xmlns:a16="http://schemas.microsoft.com/office/drawing/2014/main" id="{465468CC-282E-C71A-3B39-D0A53568737F}"/>
              </a:ext>
            </a:extLst>
          </p:cNvPr>
          <p:cNvSpPr>
            <a:spLocks noGrp="1"/>
          </p:cNvSpPr>
          <p:nvPr>
            <p:ph idx="14"/>
          </p:nvPr>
        </p:nvSpPr>
        <p:spPr>
          <a:xfrm>
            <a:off x="5143500" y="131763"/>
            <a:ext cx="3397250" cy="901700"/>
          </a:xfrm>
        </p:spPr>
        <p:txBody>
          <a:bodyPr/>
          <a:lstStyle/>
          <a:p>
            <a:r>
              <a:rPr lang="en-US" sz="2800" dirty="0"/>
              <a:t>| sometimes no</a:t>
            </a:r>
          </a:p>
        </p:txBody>
      </p:sp>
    </p:spTree>
    <p:extLst>
      <p:ext uri="{BB962C8B-B14F-4D97-AF65-F5344CB8AC3E}">
        <p14:creationId xmlns:p14="http://schemas.microsoft.com/office/powerpoint/2010/main" val="330810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9E9CD6-582F-4376-831C-468793DDA531}"/>
              </a:ext>
            </a:extLst>
          </p:cNvPr>
          <p:cNvSpPr>
            <a:spLocks noGrp="1"/>
          </p:cNvSpPr>
          <p:nvPr>
            <p:ph type="title"/>
          </p:nvPr>
        </p:nvSpPr>
        <p:spPr/>
        <p:txBody>
          <a:bodyPr>
            <a:normAutofit/>
          </a:bodyPr>
          <a:lstStyle/>
          <a:p>
            <a:r>
              <a:rPr lang="en-US" dirty="0"/>
              <a:t>More PD data</a:t>
            </a:r>
          </a:p>
        </p:txBody>
      </p:sp>
      <p:sp>
        <p:nvSpPr>
          <p:cNvPr id="3" name="Inhaltsplatzhalter 2">
            <a:extLst>
              <a:ext uri="{FF2B5EF4-FFF2-40B4-BE49-F238E27FC236}">
                <a16:creationId xmlns:a16="http://schemas.microsoft.com/office/drawing/2014/main" id="{AE8E97E5-0B9D-4775-A31F-DDF58C0DEE9A}"/>
              </a:ext>
            </a:extLst>
          </p:cNvPr>
          <p:cNvSpPr>
            <a:spLocks noGrp="1"/>
          </p:cNvSpPr>
          <p:nvPr>
            <p:ph idx="1"/>
          </p:nvPr>
        </p:nvSpPr>
        <p:spPr/>
        <p:txBody>
          <a:bodyPr/>
          <a:lstStyle/>
          <a:p>
            <a:endParaRPr lang="en-US" dirty="0"/>
          </a:p>
        </p:txBody>
      </p:sp>
      <p:sp>
        <p:nvSpPr>
          <p:cNvPr id="4" name="Foliennummernplatzhalter 3">
            <a:extLst>
              <a:ext uri="{FF2B5EF4-FFF2-40B4-BE49-F238E27FC236}">
                <a16:creationId xmlns:a16="http://schemas.microsoft.com/office/drawing/2014/main" id="{C2AB971B-78BD-428B-8A60-AD1973BE340B}"/>
              </a:ext>
            </a:extLst>
          </p:cNvPr>
          <p:cNvSpPr>
            <a:spLocks noGrp="1"/>
          </p:cNvSpPr>
          <p:nvPr>
            <p:ph type="sldNum" sz="quarter" idx="12"/>
          </p:nvPr>
        </p:nvSpPr>
        <p:spPr/>
        <p:txBody>
          <a:bodyPr/>
          <a:lstStyle/>
          <a:p>
            <a:fld id="{B83948FF-1141-44E2-B6DA-54CB4D7D54B3}" type="slidenum">
              <a:rPr lang="en-GB" smtClean="0"/>
              <a:pPr/>
              <a:t>18</a:t>
            </a:fld>
            <a:endParaRPr lang="en-GB" dirty="0"/>
          </a:p>
        </p:txBody>
      </p:sp>
      <p:sp>
        <p:nvSpPr>
          <p:cNvPr id="5" name="Inhaltsplatzhalter 4">
            <a:extLst>
              <a:ext uri="{FF2B5EF4-FFF2-40B4-BE49-F238E27FC236}">
                <a16:creationId xmlns:a16="http://schemas.microsoft.com/office/drawing/2014/main" id="{0788D1A4-349C-4C15-B4E9-FD1450A53AB9}"/>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CB52C771-BD98-413A-A084-759C2489A7B6}"/>
              </a:ext>
            </a:extLst>
          </p:cNvPr>
          <p:cNvSpPr>
            <a:spLocks noGrp="1"/>
          </p:cNvSpPr>
          <p:nvPr>
            <p:ph idx="14"/>
          </p:nvPr>
        </p:nvSpPr>
        <p:spPr/>
        <p:txBody>
          <a:bodyPr/>
          <a:lstStyle/>
          <a:p>
            <a:endParaRPr lang="en-US"/>
          </a:p>
        </p:txBody>
      </p:sp>
      <p:pic>
        <p:nvPicPr>
          <p:cNvPr id="9" name="Picture 8">
            <a:extLst>
              <a:ext uri="{FF2B5EF4-FFF2-40B4-BE49-F238E27FC236}">
                <a16:creationId xmlns:a16="http://schemas.microsoft.com/office/drawing/2014/main" id="{3528C188-D170-98B9-FDF8-0FFE150C29D2}"/>
              </a:ext>
            </a:extLst>
          </p:cNvPr>
          <p:cNvPicPr>
            <a:picLocks noChangeAspect="1"/>
          </p:cNvPicPr>
          <p:nvPr/>
        </p:nvPicPr>
        <p:blipFill>
          <a:blip r:embed="rId2"/>
          <a:stretch>
            <a:fillRect/>
          </a:stretch>
        </p:blipFill>
        <p:spPr>
          <a:xfrm>
            <a:off x="1335537" y="1391044"/>
            <a:ext cx="1728739" cy="4871545"/>
          </a:xfrm>
          <a:prstGeom prst="rect">
            <a:avLst/>
          </a:prstGeom>
        </p:spPr>
      </p:pic>
      <p:pic>
        <p:nvPicPr>
          <p:cNvPr id="14" name="Picture 13">
            <a:extLst>
              <a:ext uri="{FF2B5EF4-FFF2-40B4-BE49-F238E27FC236}">
                <a16:creationId xmlns:a16="http://schemas.microsoft.com/office/drawing/2014/main" id="{E2624A9A-76B9-F972-C756-512AF807ACC5}"/>
              </a:ext>
            </a:extLst>
          </p:cNvPr>
          <p:cNvPicPr>
            <a:picLocks noChangeAspect="1"/>
          </p:cNvPicPr>
          <p:nvPr/>
        </p:nvPicPr>
        <p:blipFill>
          <a:blip r:embed="rId3"/>
          <a:stretch>
            <a:fillRect/>
          </a:stretch>
        </p:blipFill>
        <p:spPr>
          <a:xfrm>
            <a:off x="5307931" y="1162743"/>
            <a:ext cx="6045869" cy="5281448"/>
          </a:xfrm>
          <a:prstGeom prst="rect">
            <a:avLst/>
          </a:prstGeom>
        </p:spPr>
      </p:pic>
    </p:spTree>
    <p:extLst>
      <p:ext uri="{BB962C8B-B14F-4D97-AF65-F5344CB8AC3E}">
        <p14:creationId xmlns:p14="http://schemas.microsoft.com/office/powerpoint/2010/main" val="3485791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F0CD0A-496B-4416-AB40-F201AA3822AA}"/>
              </a:ext>
            </a:extLst>
          </p:cNvPr>
          <p:cNvSpPr>
            <a:spLocks noGrp="1"/>
          </p:cNvSpPr>
          <p:nvPr>
            <p:ph type="title"/>
          </p:nvPr>
        </p:nvSpPr>
        <p:spPr/>
        <p:txBody>
          <a:bodyPr/>
          <a:lstStyle/>
          <a:p>
            <a:r>
              <a:rPr lang="en-US" dirty="0"/>
              <a:t>Take home</a:t>
            </a:r>
          </a:p>
        </p:txBody>
      </p:sp>
      <p:sp>
        <p:nvSpPr>
          <p:cNvPr id="3" name="Inhaltsplatzhalter 2">
            <a:extLst>
              <a:ext uri="{FF2B5EF4-FFF2-40B4-BE49-F238E27FC236}">
                <a16:creationId xmlns:a16="http://schemas.microsoft.com/office/drawing/2014/main" id="{65B45B2A-8ED8-453D-8A94-B35E78C7174A}"/>
              </a:ext>
            </a:extLst>
          </p:cNvPr>
          <p:cNvSpPr>
            <a:spLocks noGrp="1"/>
          </p:cNvSpPr>
          <p:nvPr>
            <p:ph idx="1"/>
          </p:nvPr>
        </p:nvSpPr>
        <p:spPr/>
        <p:txBody>
          <a:bodyPr/>
          <a:lstStyle/>
          <a:p>
            <a:r>
              <a:rPr lang="en-US" dirty="0"/>
              <a:t>GED can be used for the detection of individual frequency boundaries</a:t>
            </a:r>
          </a:p>
          <a:p>
            <a:endParaRPr lang="en-US" dirty="0"/>
          </a:p>
          <a:p>
            <a:r>
              <a:rPr lang="en-US" dirty="0"/>
              <a:t>Depending on spatial characteristics, the results can vary a lot</a:t>
            </a:r>
          </a:p>
          <a:p>
            <a:endParaRPr lang="en-US" dirty="0"/>
          </a:p>
          <a:p>
            <a:r>
              <a:rPr lang="en-US" dirty="0"/>
              <a:t>Clustering of eigenvector correlations is unstable </a:t>
            </a:r>
          </a:p>
        </p:txBody>
      </p:sp>
      <p:sp>
        <p:nvSpPr>
          <p:cNvPr id="4" name="Foliennummernplatzhalter 3">
            <a:extLst>
              <a:ext uri="{FF2B5EF4-FFF2-40B4-BE49-F238E27FC236}">
                <a16:creationId xmlns:a16="http://schemas.microsoft.com/office/drawing/2014/main" id="{8EFC6B22-3BC7-4D0E-8341-E6C114C50E87}"/>
              </a:ext>
            </a:extLst>
          </p:cNvPr>
          <p:cNvSpPr>
            <a:spLocks noGrp="1"/>
          </p:cNvSpPr>
          <p:nvPr>
            <p:ph type="sldNum" sz="quarter" idx="12"/>
          </p:nvPr>
        </p:nvSpPr>
        <p:spPr/>
        <p:txBody>
          <a:bodyPr/>
          <a:lstStyle/>
          <a:p>
            <a:fld id="{B83948FF-1141-44E2-B6DA-54CB4D7D54B3}" type="slidenum">
              <a:rPr lang="en-GB" smtClean="0"/>
              <a:pPr/>
              <a:t>19</a:t>
            </a:fld>
            <a:endParaRPr lang="en-GB" dirty="0"/>
          </a:p>
        </p:txBody>
      </p:sp>
      <p:sp>
        <p:nvSpPr>
          <p:cNvPr id="5" name="Inhaltsplatzhalter 4">
            <a:extLst>
              <a:ext uri="{FF2B5EF4-FFF2-40B4-BE49-F238E27FC236}">
                <a16:creationId xmlns:a16="http://schemas.microsoft.com/office/drawing/2014/main" id="{A9175608-F227-4632-83EB-FB430D57DCC4}"/>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AC81C1B5-8F71-44BA-85F5-2DA3CE7F53C5}"/>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82089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A2E261-6DE4-47BA-87EF-718E65B7B022}"/>
              </a:ext>
            </a:extLst>
          </p:cNvPr>
          <p:cNvSpPr>
            <a:spLocks noGrp="1"/>
          </p:cNvSpPr>
          <p:nvPr>
            <p:ph type="title"/>
          </p:nvPr>
        </p:nvSpPr>
        <p:spPr/>
        <p:txBody>
          <a:bodyPr/>
          <a:lstStyle/>
          <a:p>
            <a:r>
              <a:rPr lang="en-US" dirty="0"/>
              <a:t>author</a:t>
            </a:r>
          </a:p>
        </p:txBody>
      </p:sp>
      <p:sp>
        <p:nvSpPr>
          <p:cNvPr id="3" name="Inhaltsplatzhalter 2">
            <a:extLst>
              <a:ext uri="{FF2B5EF4-FFF2-40B4-BE49-F238E27FC236}">
                <a16:creationId xmlns:a16="http://schemas.microsoft.com/office/drawing/2014/main" id="{919CA22C-1272-47AE-84C2-C0EBFC9860F1}"/>
              </a:ext>
            </a:extLst>
          </p:cNvPr>
          <p:cNvSpPr>
            <a:spLocks noGrp="1"/>
          </p:cNvSpPr>
          <p:nvPr>
            <p:ph idx="1"/>
          </p:nvPr>
        </p:nvSpPr>
        <p:spPr/>
        <p:txBody>
          <a:bodyPr/>
          <a:lstStyle/>
          <a:p>
            <a:endParaRPr lang="en-US" dirty="0"/>
          </a:p>
        </p:txBody>
      </p:sp>
      <p:sp>
        <p:nvSpPr>
          <p:cNvPr id="4" name="Foliennummernplatzhalter 3">
            <a:extLst>
              <a:ext uri="{FF2B5EF4-FFF2-40B4-BE49-F238E27FC236}">
                <a16:creationId xmlns:a16="http://schemas.microsoft.com/office/drawing/2014/main" id="{B6DBF967-6D0B-4AF8-9304-998846E3F6AB}"/>
              </a:ext>
            </a:extLst>
          </p:cNvPr>
          <p:cNvSpPr>
            <a:spLocks noGrp="1"/>
          </p:cNvSpPr>
          <p:nvPr>
            <p:ph type="sldNum" sz="quarter" idx="12"/>
          </p:nvPr>
        </p:nvSpPr>
        <p:spPr/>
        <p:txBody>
          <a:bodyPr/>
          <a:lstStyle/>
          <a:p>
            <a:fld id="{B83948FF-1141-44E2-B6DA-54CB4D7D54B3}" type="slidenum">
              <a:rPr lang="en-GB" smtClean="0"/>
              <a:pPr/>
              <a:t>2</a:t>
            </a:fld>
            <a:endParaRPr lang="en-GB" dirty="0"/>
          </a:p>
        </p:txBody>
      </p:sp>
      <p:sp>
        <p:nvSpPr>
          <p:cNvPr id="5" name="Inhaltsplatzhalter 4">
            <a:extLst>
              <a:ext uri="{FF2B5EF4-FFF2-40B4-BE49-F238E27FC236}">
                <a16:creationId xmlns:a16="http://schemas.microsoft.com/office/drawing/2014/main" id="{D66A0E38-3453-4436-A9C9-C9C36F73A6F5}"/>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35DF3A36-5318-44E4-A584-F3FBCB004EFE}"/>
              </a:ext>
            </a:extLst>
          </p:cNvPr>
          <p:cNvSpPr>
            <a:spLocks noGrp="1"/>
          </p:cNvSpPr>
          <p:nvPr>
            <p:ph idx="14"/>
          </p:nvPr>
        </p:nvSpPr>
        <p:spPr/>
        <p:txBody>
          <a:bodyPr/>
          <a:lstStyle/>
          <a:p>
            <a:endParaRPr lang="en-US"/>
          </a:p>
        </p:txBody>
      </p:sp>
      <p:graphicFrame>
        <p:nvGraphicFramePr>
          <p:cNvPr id="8" name="Tabelle 7">
            <a:extLst>
              <a:ext uri="{FF2B5EF4-FFF2-40B4-BE49-F238E27FC236}">
                <a16:creationId xmlns:a16="http://schemas.microsoft.com/office/drawing/2014/main" id="{7887AAA3-A6E2-450D-8BF1-DF97B9E8B19B}"/>
              </a:ext>
            </a:extLst>
          </p:cNvPr>
          <p:cNvGraphicFramePr>
            <a:graphicFrameLocks/>
          </p:cNvGraphicFramePr>
          <p:nvPr>
            <p:extLst>
              <p:ext uri="{D42A27DB-BD31-4B8C-83A1-F6EECF244321}">
                <p14:modId xmlns:p14="http://schemas.microsoft.com/office/powerpoint/2010/main" val="2429967142"/>
              </p:ext>
            </p:extLst>
          </p:nvPr>
        </p:nvGraphicFramePr>
        <p:xfrm>
          <a:off x="3726022" y="2747408"/>
          <a:ext cx="7806454" cy="2521230"/>
        </p:xfrm>
        <a:graphic>
          <a:graphicData uri="http://schemas.openxmlformats.org/drawingml/2006/table">
            <a:tbl>
              <a:tblPr firstRow="1" bandRow="1">
                <a:tableStyleId>{6E25E649-3F16-4E02-A733-19D2CDBF48F0}</a:tableStyleId>
              </a:tblPr>
              <a:tblGrid>
                <a:gridCol w="2068286">
                  <a:extLst>
                    <a:ext uri="{9D8B030D-6E8A-4147-A177-3AD203B41FA5}">
                      <a16:colId xmlns:a16="http://schemas.microsoft.com/office/drawing/2014/main" val="2810213029"/>
                    </a:ext>
                  </a:extLst>
                </a:gridCol>
                <a:gridCol w="3322090">
                  <a:extLst>
                    <a:ext uri="{9D8B030D-6E8A-4147-A177-3AD203B41FA5}">
                      <a16:colId xmlns:a16="http://schemas.microsoft.com/office/drawing/2014/main" val="2708422092"/>
                    </a:ext>
                  </a:extLst>
                </a:gridCol>
                <a:gridCol w="2416078">
                  <a:extLst>
                    <a:ext uri="{9D8B030D-6E8A-4147-A177-3AD203B41FA5}">
                      <a16:colId xmlns:a16="http://schemas.microsoft.com/office/drawing/2014/main" val="3924039357"/>
                    </a:ext>
                  </a:extLst>
                </a:gridCol>
              </a:tblGrid>
              <a:tr h="498671">
                <a:tc>
                  <a:txBody>
                    <a:bodyPr/>
                    <a:lstStyle/>
                    <a:p>
                      <a:pPr algn="l"/>
                      <a:r>
                        <a:rPr lang="de-DE" dirty="0"/>
                        <a:t>Location</a:t>
                      </a:r>
                      <a:endParaRPr lang="en-US" dirty="0"/>
                    </a:p>
                  </a:txBody>
                  <a:tcPr anchor="ctr"/>
                </a:tc>
                <a:tc>
                  <a:txBody>
                    <a:bodyPr/>
                    <a:lstStyle/>
                    <a:p>
                      <a:pPr algn="l"/>
                      <a:r>
                        <a:rPr lang="de-DE" dirty="0"/>
                        <a:t>Research Area</a:t>
                      </a:r>
                      <a:endParaRPr lang="en-US" dirty="0"/>
                    </a:p>
                  </a:txBody>
                  <a:tcPr anchor="ctr"/>
                </a:tc>
                <a:tc>
                  <a:txBody>
                    <a:bodyPr/>
                    <a:lstStyle/>
                    <a:p>
                      <a:pPr algn="l"/>
                      <a:r>
                        <a:rPr lang="de-DE" dirty="0"/>
                        <a:t>H-Index</a:t>
                      </a:r>
                      <a:endParaRPr lang="en-US" dirty="0"/>
                    </a:p>
                  </a:txBody>
                  <a:tcPr anchor="ctr"/>
                </a:tc>
                <a:extLst>
                  <a:ext uri="{0D108BD9-81ED-4DB2-BD59-A6C34878D82A}">
                    <a16:rowId xmlns:a16="http://schemas.microsoft.com/office/drawing/2014/main" val="3092539960"/>
                  </a:ext>
                </a:extLst>
              </a:tr>
              <a:tr h="2022559">
                <a:tc>
                  <a:txBody>
                    <a:bodyPr/>
                    <a:lstStyle/>
                    <a:p>
                      <a:pPr algn="l"/>
                      <a:r>
                        <a:rPr lang="de-DE" sz="2000" dirty="0"/>
                        <a:t>PI </a:t>
                      </a:r>
                      <a:r>
                        <a:rPr lang="de-DE" sz="2000" dirty="0" err="1"/>
                        <a:t>Donders</a:t>
                      </a:r>
                      <a:r>
                        <a:rPr lang="de-DE" sz="2000" dirty="0"/>
                        <a:t> </a:t>
                      </a:r>
                      <a:r>
                        <a:rPr lang="de-DE" sz="2000" dirty="0" err="1"/>
                        <a:t>Neuroinformatics</a:t>
                      </a:r>
                      <a:endParaRPr lang="en-US" sz="2000" dirty="0"/>
                    </a:p>
                  </a:txBody>
                  <a:tcPr anchor="ctr"/>
                </a:tc>
                <a:tc>
                  <a:txBody>
                    <a:bodyPr/>
                    <a:lstStyle/>
                    <a:p>
                      <a:pPr algn="l"/>
                      <a:r>
                        <a:rPr lang="de-DE" sz="2400" dirty="0"/>
                        <a:t>Theta and </a:t>
                      </a:r>
                      <a:r>
                        <a:rPr lang="de-DE" sz="2400" dirty="0" err="1"/>
                        <a:t>cognitive</a:t>
                      </a:r>
                      <a:r>
                        <a:rPr lang="de-DE" sz="2400" dirty="0"/>
                        <a:t> </a:t>
                      </a:r>
                      <a:r>
                        <a:rPr lang="de-DE" sz="2400" dirty="0" err="1"/>
                        <a:t>control</a:t>
                      </a:r>
                      <a:endParaRPr lang="de-DE" sz="2400" dirty="0"/>
                    </a:p>
                    <a:p>
                      <a:pPr algn="l"/>
                      <a:r>
                        <a:rPr lang="de-DE" sz="1800" i="1" dirty="0"/>
                        <a:t>&amp; LFP in DBS</a:t>
                      </a:r>
                      <a:endParaRPr lang="en-US" sz="1800" i="1" dirty="0"/>
                    </a:p>
                  </a:txBody>
                  <a:tcPr anchor="ctr"/>
                </a:tc>
                <a:tc>
                  <a:txBody>
                    <a:bodyPr/>
                    <a:lstStyle/>
                    <a:p>
                      <a:pPr algn="l"/>
                      <a:r>
                        <a:rPr lang="de-DE" sz="2400" dirty="0"/>
                        <a:t>100</a:t>
                      </a:r>
                    </a:p>
                    <a:p>
                      <a:pPr algn="l"/>
                      <a:r>
                        <a:rPr lang="en-US" sz="1600" b="0" u="none" strike="noStrike" kern="1200" dirty="0">
                          <a:solidFill>
                            <a:schemeClr val="dk1"/>
                          </a:solidFill>
                          <a:effectLst/>
                        </a:rPr>
                        <a:t>Analyzing neural time series data: theory and practice (~1150)</a:t>
                      </a:r>
                      <a:endParaRPr lang="en-US" sz="1600" dirty="0"/>
                    </a:p>
                  </a:txBody>
                  <a:tcPr anchor="ctr"/>
                </a:tc>
                <a:extLst>
                  <a:ext uri="{0D108BD9-81ED-4DB2-BD59-A6C34878D82A}">
                    <a16:rowId xmlns:a16="http://schemas.microsoft.com/office/drawing/2014/main" val="2209881773"/>
                  </a:ext>
                </a:extLst>
              </a:tr>
            </a:tbl>
          </a:graphicData>
        </a:graphic>
      </p:graphicFrame>
      <p:pic>
        <p:nvPicPr>
          <p:cNvPr id="1026" name="Picture 2" descr="Mike X Cohen | Pluralsight">
            <a:extLst>
              <a:ext uri="{FF2B5EF4-FFF2-40B4-BE49-F238E27FC236}">
                <a16:creationId xmlns:a16="http://schemas.microsoft.com/office/drawing/2014/main" id="{63B3F297-0712-4FE1-9B55-AD64975F5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24" y="2747408"/>
            <a:ext cx="2545079" cy="254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87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03E7C-DECD-4E7C-AD09-D5D4B87834D1}"/>
              </a:ext>
            </a:extLst>
          </p:cNvPr>
          <p:cNvSpPr>
            <a:spLocks noGrp="1"/>
          </p:cNvSpPr>
          <p:nvPr>
            <p:ph type="ctrTitle"/>
          </p:nvPr>
        </p:nvSpPr>
        <p:spPr>
          <a:xfrm>
            <a:off x="541956" y="2044700"/>
            <a:ext cx="5894703" cy="2387600"/>
          </a:xfrm>
        </p:spPr>
        <p:txBody>
          <a:bodyPr>
            <a:normAutofit/>
          </a:bodyPr>
          <a:lstStyle/>
          <a:p>
            <a:pPr algn="l"/>
            <a:r>
              <a:rPr lang="en-GB" sz="4400" dirty="0">
                <a:latin typeface="Lovelo" panose="02000000000000000000" pitchFamily="50" charset="0"/>
              </a:rPr>
              <a:t>Thanks for listening carefully</a:t>
            </a:r>
          </a:p>
        </p:txBody>
      </p:sp>
      <p:pic>
        <p:nvPicPr>
          <p:cNvPr id="11" name="Grafik 10">
            <a:extLst>
              <a:ext uri="{FF2B5EF4-FFF2-40B4-BE49-F238E27FC236}">
                <a16:creationId xmlns:a16="http://schemas.microsoft.com/office/drawing/2014/main" id="{5BDA0F6B-DF6E-45E7-BA98-6DE4FF9ED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997" y="1689832"/>
            <a:ext cx="4554601" cy="4434743"/>
          </a:xfrm>
          <a:prstGeom prst="rect">
            <a:avLst/>
          </a:prstGeom>
          <a:ln w="57150">
            <a:noFill/>
          </a:ln>
        </p:spPr>
      </p:pic>
    </p:spTree>
    <p:extLst>
      <p:ext uri="{BB962C8B-B14F-4D97-AF65-F5344CB8AC3E}">
        <p14:creationId xmlns:p14="http://schemas.microsoft.com/office/powerpoint/2010/main" val="222619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1A21-4A8E-9125-082A-89665F0E9A5B}"/>
              </a:ext>
            </a:extLst>
          </p:cNvPr>
          <p:cNvSpPr>
            <a:spLocks noGrp="1"/>
          </p:cNvSpPr>
          <p:nvPr>
            <p:ph type="title"/>
          </p:nvPr>
        </p:nvSpPr>
        <p:spPr>
          <a:xfrm>
            <a:off x="519196" y="124603"/>
            <a:ext cx="6848555" cy="901442"/>
          </a:xfrm>
        </p:spPr>
        <p:txBody>
          <a:bodyPr>
            <a:noAutofit/>
          </a:bodyPr>
          <a:lstStyle/>
          <a:p>
            <a:r>
              <a:rPr lang="en-US" sz="3200" dirty="0"/>
              <a:t>Non sinusoidal waveforms</a:t>
            </a:r>
          </a:p>
        </p:txBody>
      </p:sp>
      <p:sp>
        <p:nvSpPr>
          <p:cNvPr id="4" name="Slide Number Placeholder 3">
            <a:extLst>
              <a:ext uri="{FF2B5EF4-FFF2-40B4-BE49-F238E27FC236}">
                <a16:creationId xmlns:a16="http://schemas.microsoft.com/office/drawing/2014/main" id="{8B868295-B1A8-5A68-74BA-2D0B38FDC0E9}"/>
              </a:ext>
            </a:extLst>
          </p:cNvPr>
          <p:cNvSpPr>
            <a:spLocks noGrp="1"/>
          </p:cNvSpPr>
          <p:nvPr>
            <p:ph type="sldNum" sz="quarter" idx="12"/>
          </p:nvPr>
        </p:nvSpPr>
        <p:spPr/>
        <p:txBody>
          <a:bodyPr/>
          <a:lstStyle/>
          <a:p>
            <a:fld id="{B83948FF-1141-44E2-B6DA-54CB4D7D54B3}" type="slidenum">
              <a:rPr lang="en-GB" smtClean="0"/>
              <a:pPr/>
              <a:t>21</a:t>
            </a:fld>
            <a:endParaRPr lang="en-GB" dirty="0"/>
          </a:p>
        </p:txBody>
      </p:sp>
      <p:sp>
        <p:nvSpPr>
          <p:cNvPr id="5" name="Content Placeholder 4">
            <a:extLst>
              <a:ext uri="{FF2B5EF4-FFF2-40B4-BE49-F238E27FC236}">
                <a16:creationId xmlns:a16="http://schemas.microsoft.com/office/drawing/2014/main" id="{B4C6F174-049D-1D67-0073-2C0F5F838219}"/>
              </a:ext>
            </a:extLst>
          </p:cNvPr>
          <p:cNvSpPr>
            <a:spLocks noGrp="1"/>
          </p:cNvSpPr>
          <p:nvPr>
            <p:ph idx="13"/>
          </p:nvPr>
        </p:nvSpPr>
        <p:spPr/>
        <p:txBody>
          <a:bodyPr/>
          <a:lstStyle/>
          <a:p>
            <a:r>
              <a:rPr lang="en-US" dirty="0" err="1"/>
              <a:t>Schaworonkow</a:t>
            </a:r>
            <a:r>
              <a:rPr lang="en-US" dirty="0"/>
              <a:t> &amp; </a:t>
            </a:r>
            <a:r>
              <a:rPr lang="en-US" dirty="0" err="1"/>
              <a:t>Nikulin</a:t>
            </a:r>
            <a:r>
              <a:rPr lang="en-US" dirty="0"/>
              <a:t>,</a:t>
            </a:r>
            <a:r>
              <a:rPr lang="en-US" i="1" dirty="0"/>
              <a:t> PLOS Comp. Bio., </a:t>
            </a:r>
            <a:r>
              <a:rPr lang="en-US" dirty="0"/>
              <a:t>2019</a:t>
            </a:r>
          </a:p>
        </p:txBody>
      </p:sp>
      <p:sp>
        <p:nvSpPr>
          <p:cNvPr id="6" name="Content Placeholder 5">
            <a:extLst>
              <a:ext uri="{FF2B5EF4-FFF2-40B4-BE49-F238E27FC236}">
                <a16:creationId xmlns:a16="http://schemas.microsoft.com/office/drawing/2014/main" id="{A03BAEB7-3957-5BA8-2033-BCB380FA35D1}"/>
              </a:ext>
            </a:extLst>
          </p:cNvPr>
          <p:cNvSpPr>
            <a:spLocks noGrp="1"/>
          </p:cNvSpPr>
          <p:nvPr>
            <p:ph idx="14"/>
          </p:nvPr>
        </p:nvSpPr>
        <p:spPr/>
        <p:txBody>
          <a:bodyPr/>
          <a:lstStyle/>
          <a:p>
            <a:endParaRPr lang="en-US"/>
          </a:p>
        </p:txBody>
      </p:sp>
      <p:pic>
        <p:nvPicPr>
          <p:cNvPr id="1026" name="Picture 2">
            <a:extLst>
              <a:ext uri="{FF2B5EF4-FFF2-40B4-BE49-F238E27FC236}">
                <a16:creationId xmlns:a16="http://schemas.microsoft.com/office/drawing/2014/main" id="{745A3958-AD0F-59AA-3F69-852A54EB7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456" y="1390268"/>
            <a:ext cx="8841782" cy="49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880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6F8E57-9EB5-4D98-8FD6-ED49CC2902CA}"/>
              </a:ext>
            </a:extLst>
          </p:cNvPr>
          <p:cNvSpPr>
            <a:spLocks noGrp="1"/>
          </p:cNvSpPr>
          <p:nvPr>
            <p:ph type="title"/>
          </p:nvPr>
        </p:nvSpPr>
        <p:spPr/>
        <p:txBody>
          <a:bodyPr/>
          <a:lstStyle/>
          <a:p>
            <a:r>
              <a:rPr lang="en-US" dirty="0"/>
              <a:t>intro</a:t>
            </a:r>
          </a:p>
        </p:txBody>
      </p:sp>
      <p:sp>
        <p:nvSpPr>
          <p:cNvPr id="3" name="Inhaltsplatzhalter 2">
            <a:extLst>
              <a:ext uri="{FF2B5EF4-FFF2-40B4-BE49-F238E27FC236}">
                <a16:creationId xmlns:a16="http://schemas.microsoft.com/office/drawing/2014/main" id="{FD58EF83-9BA5-4893-8D62-D5DA9BF9677A}"/>
              </a:ext>
            </a:extLst>
          </p:cNvPr>
          <p:cNvSpPr>
            <a:spLocks noGrp="1"/>
          </p:cNvSpPr>
          <p:nvPr>
            <p:ph idx="1"/>
          </p:nvPr>
        </p:nvSpPr>
        <p:spPr>
          <a:xfrm>
            <a:off x="838200" y="1683143"/>
            <a:ext cx="10515600" cy="4493820"/>
          </a:xfrm>
        </p:spPr>
        <p:txBody>
          <a:bodyPr/>
          <a:lstStyle/>
          <a:p>
            <a:r>
              <a:rPr lang="en-US" dirty="0"/>
              <a:t>Methods focused paper </a:t>
            </a:r>
          </a:p>
          <a:p>
            <a:endParaRPr lang="en-US" dirty="0"/>
          </a:p>
          <a:p>
            <a:r>
              <a:rPr lang="en-US" dirty="0"/>
              <a:t>Define </a:t>
            </a:r>
            <a:r>
              <a:rPr lang="en-US" b="1" dirty="0">
                <a:latin typeface="Open Sans" pitchFamily="2" charset="0"/>
                <a:ea typeface="Open Sans" pitchFamily="2" charset="0"/>
                <a:cs typeface="Open Sans" pitchFamily="2" charset="0"/>
              </a:rPr>
              <a:t>boundaries</a:t>
            </a:r>
            <a:r>
              <a:rPr lang="en-US" dirty="0"/>
              <a:t> of </a:t>
            </a:r>
            <a:r>
              <a:rPr lang="en-US" b="1" dirty="0">
                <a:latin typeface="Open Sans" pitchFamily="2" charset="0"/>
                <a:ea typeface="Open Sans" pitchFamily="2" charset="0"/>
                <a:cs typeface="Open Sans" pitchFamily="2" charset="0"/>
              </a:rPr>
              <a:t>frequency</a:t>
            </a:r>
            <a:r>
              <a:rPr lang="en-US" dirty="0"/>
              <a:t> </a:t>
            </a:r>
            <a:r>
              <a:rPr lang="en-US" b="1" dirty="0">
                <a:latin typeface="Open Sans" pitchFamily="2" charset="0"/>
                <a:ea typeface="Open Sans" pitchFamily="2" charset="0"/>
                <a:cs typeface="Open Sans" pitchFamily="2" charset="0"/>
              </a:rPr>
              <a:t>bands</a:t>
            </a:r>
            <a:r>
              <a:rPr lang="en-US" dirty="0"/>
              <a:t> in </a:t>
            </a:r>
            <a:r>
              <a:rPr lang="en-US" b="1" dirty="0">
                <a:latin typeface="Open Sans" pitchFamily="2" charset="0"/>
                <a:ea typeface="Open Sans" pitchFamily="2" charset="0"/>
                <a:cs typeface="Open Sans" pitchFamily="2" charset="0"/>
              </a:rPr>
              <a:t>multichannel</a:t>
            </a:r>
            <a:r>
              <a:rPr lang="en-US" dirty="0"/>
              <a:t> electrophysiological data (e.g. beta)</a:t>
            </a:r>
          </a:p>
          <a:p>
            <a:endParaRPr lang="en-US" dirty="0"/>
          </a:p>
          <a:p>
            <a:r>
              <a:rPr lang="en-US" dirty="0"/>
              <a:t>Works on individual data</a:t>
            </a:r>
          </a:p>
        </p:txBody>
      </p:sp>
      <p:sp>
        <p:nvSpPr>
          <p:cNvPr id="4" name="Foliennummernplatzhalter 3">
            <a:extLst>
              <a:ext uri="{FF2B5EF4-FFF2-40B4-BE49-F238E27FC236}">
                <a16:creationId xmlns:a16="http://schemas.microsoft.com/office/drawing/2014/main" id="{137998FE-BFF1-47EA-9FFB-8D2C6F80A835}"/>
              </a:ext>
            </a:extLst>
          </p:cNvPr>
          <p:cNvSpPr>
            <a:spLocks noGrp="1"/>
          </p:cNvSpPr>
          <p:nvPr>
            <p:ph type="sldNum" sz="quarter" idx="12"/>
          </p:nvPr>
        </p:nvSpPr>
        <p:spPr/>
        <p:txBody>
          <a:bodyPr/>
          <a:lstStyle/>
          <a:p>
            <a:fld id="{B83948FF-1141-44E2-B6DA-54CB4D7D54B3}" type="slidenum">
              <a:rPr lang="en-GB" smtClean="0"/>
              <a:pPr/>
              <a:t>3</a:t>
            </a:fld>
            <a:endParaRPr lang="en-GB" dirty="0"/>
          </a:p>
        </p:txBody>
      </p:sp>
      <p:sp>
        <p:nvSpPr>
          <p:cNvPr id="5" name="Inhaltsplatzhalter 4">
            <a:extLst>
              <a:ext uri="{FF2B5EF4-FFF2-40B4-BE49-F238E27FC236}">
                <a16:creationId xmlns:a16="http://schemas.microsoft.com/office/drawing/2014/main" id="{DE1A1FC5-9487-4CB1-AD53-D51C700CF5FA}"/>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3C2FAA25-ABC9-4A1D-B5D2-DAB3DBF20E1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8780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7CC91A-5A23-4386-AC4A-E98E45193032}"/>
              </a:ext>
            </a:extLst>
          </p:cNvPr>
          <p:cNvSpPr>
            <a:spLocks noGrp="1"/>
          </p:cNvSpPr>
          <p:nvPr>
            <p:ph type="title"/>
          </p:nvPr>
        </p:nvSpPr>
        <p:spPr/>
        <p:txBody>
          <a:bodyPr/>
          <a:lstStyle/>
          <a:p>
            <a:r>
              <a:rPr lang="en-US" dirty="0"/>
              <a:t>Motivation</a:t>
            </a:r>
          </a:p>
        </p:txBody>
      </p:sp>
      <p:sp>
        <p:nvSpPr>
          <p:cNvPr id="4" name="Foliennummernplatzhalter 3">
            <a:extLst>
              <a:ext uri="{FF2B5EF4-FFF2-40B4-BE49-F238E27FC236}">
                <a16:creationId xmlns:a16="http://schemas.microsoft.com/office/drawing/2014/main" id="{048DD314-658F-40D1-900E-1F2BF3D8D71D}"/>
              </a:ext>
            </a:extLst>
          </p:cNvPr>
          <p:cNvSpPr>
            <a:spLocks noGrp="1"/>
          </p:cNvSpPr>
          <p:nvPr>
            <p:ph type="sldNum" sz="quarter" idx="12"/>
          </p:nvPr>
        </p:nvSpPr>
        <p:spPr/>
        <p:txBody>
          <a:bodyPr/>
          <a:lstStyle/>
          <a:p>
            <a:fld id="{B83948FF-1141-44E2-B6DA-54CB4D7D54B3}" type="slidenum">
              <a:rPr lang="en-GB" smtClean="0"/>
              <a:pPr/>
              <a:t>4</a:t>
            </a:fld>
            <a:endParaRPr lang="en-GB" dirty="0"/>
          </a:p>
        </p:txBody>
      </p:sp>
      <p:sp>
        <p:nvSpPr>
          <p:cNvPr id="5" name="Inhaltsplatzhalter 4">
            <a:extLst>
              <a:ext uri="{FF2B5EF4-FFF2-40B4-BE49-F238E27FC236}">
                <a16:creationId xmlns:a16="http://schemas.microsoft.com/office/drawing/2014/main" id="{BC225355-FBB5-464C-9F9B-A23C2DA04732}"/>
              </a:ext>
            </a:extLst>
          </p:cNvPr>
          <p:cNvSpPr>
            <a:spLocks noGrp="1"/>
          </p:cNvSpPr>
          <p:nvPr>
            <p:ph idx="13"/>
          </p:nvPr>
        </p:nvSpPr>
        <p:spPr/>
        <p:txBody>
          <a:bodyPr/>
          <a:lstStyle/>
          <a:p>
            <a:r>
              <a:rPr lang="en-US" dirty="0"/>
              <a:t>Cole ea., </a:t>
            </a:r>
            <a:r>
              <a:rPr lang="en-US" dirty="0" err="1"/>
              <a:t>J.Neuroscience</a:t>
            </a:r>
            <a:r>
              <a:rPr lang="en-US" dirty="0"/>
              <a:t>, 2017; Donoghue ea., </a:t>
            </a:r>
            <a:r>
              <a:rPr lang="en-US" i="1" dirty="0"/>
              <a:t>Nature Neuroscience</a:t>
            </a:r>
            <a:r>
              <a:rPr lang="en-US" dirty="0"/>
              <a:t>, 2020</a:t>
            </a:r>
          </a:p>
        </p:txBody>
      </p:sp>
      <p:sp>
        <p:nvSpPr>
          <p:cNvPr id="6" name="Inhaltsplatzhalter 5">
            <a:extLst>
              <a:ext uri="{FF2B5EF4-FFF2-40B4-BE49-F238E27FC236}">
                <a16:creationId xmlns:a16="http://schemas.microsoft.com/office/drawing/2014/main" id="{40A66D19-8D37-4CF2-B06E-61BEDED7CFEC}"/>
              </a:ext>
            </a:extLst>
          </p:cNvPr>
          <p:cNvSpPr>
            <a:spLocks noGrp="1"/>
          </p:cNvSpPr>
          <p:nvPr>
            <p:ph idx="14"/>
          </p:nvPr>
        </p:nvSpPr>
        <p:spPr/>
        <p:txBody>
          <a:bodyPr/>
          <a:lstStyle/>
          <a:p>
            <a:endParaRPr lang="en-US"/>
          </a:p>
        </p:txBody>
      </p:sp>
      <p:sp>
        <p:nvSpPr>
          <p:cNvPr id="14" name="Rechteck 13">
            <a:extLst>
              <a:ext uri="{FF2B5EF4-FFF2-40B4-BE49-F238E27FC236}">
                <a16:creationId xmlns:a16="http://schemas.microsoft.com/office/drawing/2014/main" id="{1B8F30C7-3009-482B-82B6-6183733C0CF3}"/>
              </a:ext>
            </a:extLst>
          </p:cNvPr>
          <p:cNvSpPr/>
          <p:nvPr/>
        </p:nvSpPr>
        <p:spPr>
          <a:xfrm>
            <a:off x="594763" y="1465657"/>
            <a:ext cx="6351385" cy="973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 </a:t>
            </a:r>
            <a:r>
              <a:rPr lang="en-GB" dirty="0">
                <a:solidFill>
                  <a:schemeClr val="tx1"/>
                </a:solidFill>
                <a:latin typeface="CMU Serif" panose="02000603000000000000" pitchFamily="2" charset="0"/>
                <a:ea typeface="CMU Serif" panose="02000603000000000000" pitchFamily="2" charset="0"/>
                <a:cs typeface="CMU Serif" panose="02000603000000000000" pitchFamily="2" charset="0"/>
              </a:rPr>
              <a:t>existing methods of empirically detecting frequencies rely on the peaks, typically from individual channels </a:t>
            </a:r>
            <a:r>
              <a:rPr lang="en-US" dirty="0">
                <a:solidFill>
                  <a:schemeClr val="tx1"/>
                </a:solidFill>
                <a:latin typeface="CMU Serif" panose="02000603000000000000" pitchFamily="2" charset="0"/>
                <a:ea typeface="CMU Serif" panose="02000603000000000000" pitchFamily="2" charset="0"/>
                <a:cs typeface="CMU Serif" panose="02000603000000000000" pitchFamily="2" charset="0"/>
              </a:rPr>
              <a:t>[…]”</a:t>
            </a:r>
          </a:p>
        </p:txBody>
      </p:sp>
      <p:pic>
        <p:nvPicPr>
          <p:cNvPr id="7" name="Picture 6">
            <a:extLst>
              <a:ext uri="{FF2B5EF4-FFF2-40B4-BE49-F238E27FC236}">
                <a16:creationId xmlns:a16="http://schemas.microsoft.com/office/drawing/2014/main" id="{AA3A15F2-D62A-9CE5-5531-6A78428803B0}"/>
              </a:ext>
            </a:extLst>
          </p:cNvPr>
          <p:cNvPicPr>
            <a:picLocks noChangeAspect="1"/>
          </p:cNvPicPr>
          <p:nvPr/>
        </p:nvPicPr>
        <p:blipFill rotWithShape="1">
          <a:blip r:embed="rId3"/>
          <a:srcRect r="50000"/>
          <a:stretch/>
        </p:blipFill>
        <p:spPr>
          <a:xfrm>
            <a:off x="7485330" y="1402606"/>
            <a:ext cx="4226872" cy="2525059"/>
          </a:xfrm>
          <a:prstGeom prst="rect">
            <a:avLst/>
          </a:prstGeom>
        </p:spPr>
      </p:pic>
      <p:pic>
        <p:nvPicPr>
          <p:cNvPr id="12" name="Picture 11">
            <a:extLst>
              <a:ext uri="{FF2B5EF4-FFF2-40B4-BE49-F238E27FC236}">
                <a16:creationId xmlns:a16="http://schemas.microsoft.com/office/drawing/2014/main" id="{7109D28C-4711-41E2-CF98-260802705AB4}"/>
              </a:ext>
            </a:extLst>
          </p:cNvPr>
          <p:cNvPicPr>
            <a:picLocks noChangeAspect="1"/>
          </p:cNvPicPr>
          <p:nvPr/>
        </p:nvPicPr>
        <p:blipFill rotWithShape="1">
          <a:blip r:embed="rId3"/>
          <a:srcRect l="50000"/>
          <a:stretch/>
        </p:blipFill>
        <p:spPr>
          <a:xfrm>
            <a:off x="7625657" y="4035033"/>
            <a:ext cx="4226872" cy="2525059"/>
          </a:xfrm>
          <a:prstGeom prst="rect">
            <a:avLst/>
          </a:prstGeom>
        </p:spPr>
      </p:pic>
      <p:pic>
        <p:nvPicPr>
          <p:cNvPr id="18" name="Picture 17">
            <a:extLst>
              <a:ext uri="{FF2B5EF4-FFF2-40B4-BE49-F238E27FC236}">
                <a16:creationId xmlns:a16="http://schemas.microsoft.com/office/drawing/2014/main" id="{CE4EA353-0855-3E2A-A9DC-744D37BBB54D}"/>
              </a:ext>
            </a:extLst>
          </p:cNvPr>
          <p:cNvPicPr>
            <a:picLocks noChangeAspect="1"/>
          </p:cNvPicPr>
          <p:nvPr/>
        </p:nvPicPr>
        <p:blipFill>
          <a:blip r:embed="rId4"/>
          <a:stretch>
            <a:fillRect/>
          </a:stretch>
        </p:blipFill>
        <p:spPr>
          <a:xfrm>
            <a:off x="687238" y="2871695"/>
            <a:ext cx="6258910" cy="2391446"/>
          </a:xfrm>
          <a:prstGeom prst="rect">
            <a:avLst/>
          </a:prstGeom>
        </p:spPr>
      </p:pic>
      <p:sp>
        <p:nvSpPr>
          <p:cNvPr id="19" name="TextBox 18">
            <a:extLst>
              <a:ext uri="{FF2B5EF4-FFF2-40B4-BE49-F238E27FC236}">
                <a16:creationId xmlns:a16="http://schemas.microsoft.com/office/drawing/2014/main" id="{C7232EB0-B0F3-0FD1-967A-4A0E9AC971B5}"/>
              </a:ext>
            </a:extLst>
          </p:cNvPr>
          <p:cNvSpPr txBox="1"/>
          <p:nvPr/>
        </p:nvSpPr>
        <p:spPr>
          <a:xfrm>
            <a:off x="1825059" y="5442506"/>
            <a:ext cx="4361794" cy="369332"/>
          </a:xfrm>
          <a:prstGeom prst="rect">
            <a:avLst/>
          </a:prstGeom>
          <a:solidFill>
            <a:schemeClr val="accent2"/>
          </a:solidFill>
        </p:spPr>
        <p:txBody>
          <a:bodyPr wrap="square" rtlCol="0">
            <a:spAutoFit/>
          </a:bodyPr>
          <a:lstStyle/>
          <a:p>
            <a:pPr algn="ctr"/>
            <a:r>
              <a:rPr lang="en-US" dirty="0">
                <a:solidFill>
                  <a:schemeClr val="bg1"/>
                </a:solidFill>
                <a:latin typeface="Open Sans Condensed" pitchFamily="2" charset="0"/>
                <a:ea typeface="Open Sans Condensed" pitchFamily="2" charset="0"/>
                <a:cs typeface="Open Sans Condensed" pitchFamily="2" charset="0"/>
              </a:rPr>
              <a:t>https://bycycle-tools.github.io/bycycle/index.html</a:t>
            </a:r>
          </a:p>
        </p:txBody>
      </p:sp>
    </p:spTree>
    <p:extLst>
      <p:ext uri="{BB962C8B-B14F-4D97-AF65-F5344CB8AC3E}">
        <p14:creationId xmlns:p14="http://schemas.microsoft.com/office/powerpoint/2010/main" val="2923056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6B4E-DDFE-A123-6BDF-C2CF91CA29A0}"/>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CFB74A26-B00E-3F76-1950-28F2C7D491BC}"/>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r>
              <a:rPr lang="en-US" dirty="0"/>
              <a:t>“[…] </a:t>
            </a:r>
            <a:r>
              <a:rPr lang="en-GB" dirty="0"/>
              <a:t>these arbitrary (and nearly always integer-based) cut-offs probably do fairly little damage to the final conclusions of each individual publication […]”</a:t>
            </a:r>
          </a:p>
        </p:txBody>
      </p:sp>
      <p:sp>
        <p:nvSpPr>
          <p:cNvPr id="4" name="Slide Number Placeholder 3">
            <a:extLst>
              <a:ext uri="{FF2B5EF4-FFF2-40B4-BE49-F238E27FC236}">
                <a16:creationId xmlns:a16="http://schemas.microsoft.com/office/drawing/2014/main" id="{72AB771C-4081-DEDB-2995-28B737A2788A}"/>
              </a:ext>
            </a:extLst>
          </p:cNvPr>
          <p:cNvSpPr>
            <a:spLocks noGrp="1"/>
          </p:cNvSpPr>
          <p:nvPr>
            <p:ph type="sldNum" sz="quarter" idx="12"/>
          </p:nvPr>
        </p:nvSpPr>
        <p:spPr/>
        <p:txBody>
          <a:bodyPr/>
          <a:lstStyle/>
          <a:p>
            <a:fld id="{B83948FF-1141-44E2-B6DA-54CB4D7D54B3}" type="slidenum">
              <a:rPr lang="en-GB" smtClean="0"/>
              <a:pPr/>
              <a:t>5</a:t>
            </a:fld>
            <a:endParaRPr lang="en-GB" dirty="0"/>
          </a:p>
        </p:txBody>
      </p:sp>
      <p:sp>
        <p:nvSpPr>
          <p:cNvPr id="5" name="Content Placeholder 4">
            <a:extLst>
              <a:ext uri="{FF2B5EF4-FFF2-40B4-BE49-F238E27FC236}">
                <a16:creationId xmlns:a16="http://schemas.microsoft.com/office/drawing/2014/main" id="{8DC0E6FD-B6B2-AD67-B103-17C63C6E64F5}"/>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41BE0755-66CE-58DD-19F2-BFC40EF0687E}"/>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74209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9693D1-ED49-4672-9EF5-8B4025F038D9}"/>
              </a:ext>
            </a:extLst>
          </p:cNvPr>
          <p:cNvSpPr>
            <a:spLocks noGrp="1"/>
          </p:cNvSpPr>
          <p:nvPr>
            <p:ph type="title"/>
          </p:nvPr>
        </p:nvSpPr>
        <p:spPr>
          <a:xfrm>
            <a:off x="519196" y="124603"/>
            <a:ext cx="5576803" cy="901442"/>
          </a:xfrm>
        </p:spPr>
        <p:txBody>
          <a:bodyPr>
            <a:normAutofit fontScale="90000"/>
          </a:bodyPr>
          <a:lstStyle/>
          <a:p>
            <a:r>
              <a:rPr lang="en-US" dirty="0"/>
              <a:t>Frequency bands</a:t>
            </a:r>
          </a:p>
        </p:txBody>
      </p:sp>
      <p:sp>
        <p:nvSpPr>
          <p:cNvPr id="4" name="Foliennummernplatzhalter 3">
            <a:extLst>
              <a:ext uri="{FF2B5EF4-FFF2-40B4-BE49-F238E27FC236}">
                <a16:creationId xmlns:a16="http://schemas.microsoft.com/office/drawing/2014/main" id="{4C33EE41-670A-4B9E-82D5-DDF0E17F9479}"/>
              </a:ext>
            </a:extLst>
          </p:cNvPr>
          <p:cNvSpPr>
            <a:spLocks noGrp="1"/>
          </p:cNvSpPr>
          <p:nvPr>
            <p:ph type="sldNum" sz="quarter" idx="12"/>
          </p:nvPr>
        </p:nvSpPr>
        <p:spPr/>
        <p:txBody>
          <a:bodyPr/>
          <a:lstStyle/>
          <a:p>
            <a:fld id="{B83948FF-1141-44E2-B6DA-54CB4D7D54B3}" type="slidenum">
              <a:rPr lang="en-GB" smtClean="0"/>
              <a:pPr/>
              <a:t>6</a:t>
            </a:fld>
            <a:endParaRPr lang="en-GB" dirty="0"/>
          </a:p>
        </p:txBody>
      </p:sp>
      <p:sp>
        <p:nvSpPr>
          <p:cNvPr id="5" name="Inhaltsplatzhalter 4">
            <a:extLst>
              <a:ext uri="{FF2B5EF4-FFF2-40B4-BE49-F238E27FC236}">
                <a16:creationId xmlns:a16="http://schemas.microsoft.com/office/drawing/2014/main" id="{ADF29C2D-4C2A-42D3-A9C2-0EA23CB7F838}"/>
              </a:ext>
            </a:extLst>
          </p:cNvPr>
          <p:cNvSpPr>
            <a:spLocks noGrp="1"/>
          </p:cNvSpPr>
          <p:nvPr>
            <p:ph idx="13"/>
          </p:nvPr>
        </p:nvSpPr>
        <p:spPr/>
        <p:txBody>
          <a:bodyPr/>
          <a:lstStyle/>
          <a:p>
            <a:r>
              <a:rPr lang="en-US" dirty="0" err="1"/>
              <a:t>Mahjoory</a:t>
            </a:r>
            <a:r>
              <a:rPr lang="en-US" dirty="0"/>
              <a:t> ea., </a:t>
            </a:r>
            <a:r>
              <a:rPr lang="en-US" i="1" dirty="0" err="1"/>
              <a:t>eLife</a:t>
            </a:r>
            <a:r>
              <a:rPr lang="en-US" dirty="0"/>
              <a:t>, 2020</a:t>
            </a:r>
          </a:p>
        </p:txBody>
      </p:sp>
      <p:sp>
        <p:nvSpPr>
          <p:cNvPr id="6" name="Inhaltsplatzhalter 5">
            <a:extLst>
              <a:ext uri="{FF2B5EF4-FFF2-40B4-BE49-F238E27FC236}">
                <a16:creationId xmlns:a16="http://schemas.microsoft.com/office/drawing/2014/main" id="{EF1E3F4A-5E90-41BB-9036-F514C2D5FC53}"/>
              </a:ext>
            </a:extLst>
          </p:cNvPr>
          <p:cNvSpPr>
            <a:spLocks noGrp="1"/>
          </p:cNvSpPr>
          <p:nvPr>
            <p:ph idx="14"/>
          </p:nvPr>
        </p:nvSpPr>
        <p:spPr/>
        <p:txBody>
          <a:bodyPr/>
          <a:lstStyle/>
          <a:p>
            <a:endParaRPr lang="en-US"/>
          </a:p>
        </p:txBody>
      </p:sp>
      <p:pic>
        <p:nvPicPr>
          <p:cNvPr id="1026" name="Picture 2">
            <a:extLst>
              <a:ext uri="{FF2B5EF4-FFF2-40B4-BE49-F238E27FC236}">
                <a16:creationId xmlns:a16="http://schemas.microsoft.com/office/drawing/2014/main" id="{C674C8DA-F6E4-4679-B196-B48FE2F4B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568" y="2788615"/>
            <a:ext cx="3877528" cy="2268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C6FE27-F391-B3D5-9551-EE519FBE142C}"/>
              </a:ext>
            </a:extLst>
          </p:cNvPr>
          <p:cNvPicPr>
            <a:picLocks noChangeAspect="1"/>
          </p:cNvPicPr>
          <p:nvPr/>
        </p:nvPicPr>
        <p:blipFill>
          <a:blip r:embed="rId4"/>
          <a:stretch>
            <a:fillRect/>
          </a:stretch>
        </p:blipFill>
        <p:spPr>
          <a:xfrm>
            <a:off x="865116" y="1271154"/>
            <a:ext cx="1308994" cy="5068496"/>
          </a:xfrm>
          <a:prstGeom prst="rect">
            <a:avLst/>
          </a:prstGeom>
        </p:spPr>
      </p:pic>
      <p:pic>
        <p:nvPicPr>
          <p:cNvPr id="10" name="Picture 9">
            <a:extLst>
              <a:ext uri="{FF2B5EF4-FFF2-40B4-BE49-F238E27FC236}">
                <a16:creationId xmlns:a16="http://schemas.microsoft.com/office/drawing/2014/main" id="{351638C4-577F-544C-F27D-EAB8A7C2BDC9}"/>
              </a:ext>
            </a:extLst>
          </p:cNvPr>
          <p:cNvPicPr>
            <a:picLocks noChangeAspect="1"/>
          </p:cNvPicPr>
          <p:nvPr/>
        </p:nvPicPr>
        <p:blipFill rotWithShape="1">
          <a:blip r:embed="rId5"/>
          <a:srcRect b="34330"/>
          <a:stretch/>
        </p:blipFill>
        <p:spPr>
          <a:xfrm>
            <a:off x="7002864" y="2162407"/>
            <a:ext cx="4991614" cy="3015777"/>
          </a:xfrm>
          <a:prstGeom prst="rect">
            <a:avLst/>
          </a:prstGeom>
        </p:spPr>
      </p:pic>
    </p:spTree>
    <p:extLst>
      <p:ext uri="{BB962C8B-B14F-4D97-AF65-F5344CB8AC3E}">
        <p14:creationId xmlns:p14="http://schemas.microsoft.com/office/powerpoint/2010/main" val="4140673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21">
            <a:extLst>
              <a:ext uri="{FF2B5EF4-FFF2-40B4-BE49-F238E27FC236}">
                <a16:creationId xmlns:a16="http://schemas.microsoft.com/office/drawing/2014/main" id="{DD9EE015-AAD4-44B1-B9B3-5DE23CAA38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197" y="1247775"/>
            <a:ext cx="5933281" cy="4746625"/>
          </a:xfrm>
        </p:spPr>
      </p:pic>
      <p:pic>
        <p:nvPicPr>
          <p:cNvPr id="36" name="Inhaltsplatzhalter 35">
            <a:extLst>
              <a:ext uri="{FF2B5EF4-FFF2-40B4-BE49-F238E27FC236}">
                <a16:creationId xmlns:a16="http://schemas.microsoft.com/office/drawing/2014/main" id="{A1D4C07C-BEF4-448E-A8AC-12C257827FE3}"/>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6085114" y="1247774"/>
            <a:ext cx="5933278" cy="4746625"/>
          </a:xfrm>
        </p:spPr>
      </p:pic>
      <p:sp>
        <p:nvSpPr>
          <p:cNvPr id="2" name="Titel 1">
            <a:extLst>
              <a:ext uri="{FF2B5EF4-FFF2-40B4-BE49-F238E27FC236}">
                <a16:creationId xmlns:a16="http://schemas.microsoft.com/office/drawing/2014/main" id="{0BBE2B0B-D6EB-45AF-87E1-E23D495AFFCD}"/>
              </a:ext>
            </a:extLst>
          </p:cNvPr>
          <p:cNvSpPr>
            <a:spLocks noGrp="1"/>
          </p:cNvSpPr>
          <p:nvPr>
            <p:ph type="title"/>
          </p:nvPr>
        </p:nvSpPr>
        <p:spPr/>
        <p:txBody>
          <a:bodyPr/>
          <a:lstStyle/>
          <a:p>
            <a:r>
              <a:rPr lang="en-US" dirty="0"/>
              <a:t>Goal</a:t>
            </a:r>
          </a:p>
        </p:txBody>
      </p:sp>
      <p:sp>
        <p:nvSpPr>
          <p:cNvPr id="4" name="Foliennummernplatzhalter 3">
            <a:extLst>
              <a:ext uri="{FF2B5EF4-FFF2-40B4-BE49-F238E27FC236}">
                <a16:creationId xmlns:a16="http://schemas.microsoft.com/office/drawing/2014/main" id="{BE8CBDBE-BACA-4651-BBBE-DF0BDE524836}"/>
              </a:ext>
            </a:extLst>
          </p:cNvPr>
          <p:cNvSpPr>
            <a:spLocks noGrp="1"/>
          </p:cNvSpPr>
          <p:nvPr>
            <p:ph type="sldNum" sz="quarter" idx="12"/>
          </p:nvPr>
        </p:nvSpPr>
        <p:spPr/>
        <p:txBody>
          <a:bodyPr/>
          <a:lstStyle/>
          <a:p>
            <a:fld id="{B83948FF-1141-44E2-B6DA-54CB4D7D54B3}" type="slidenum">
              <a:rPr lang="en-GB" smtClean="0"/>
              <a:pPr/>
              <a:t>7</a:t>
            </a:fld>
            <a:endParaRPr lang="en-GB" dirty="0"/>
          </a:p>
        </p:txBody>
      </p:sp>
      <p:sp>
        <p:nvSpPr>
          <p:cNvPr id="6" name="Inhaltsplatzhalter 5">
            <a:extLst>
              <a:ext uri="{FF2B5EF4-FFF2-40B4-BE49-F238E27FC236}">
                <a16:creationId xmlns:a16="http://schemas.microsoft.com/office/drawing/2014/main" id="{E58AA289-2684-4FD2-AF8F-A6D07A954F82}"/>
              </a:ext>
            </a:extLst>
          </p:cNvPr>
          <p:cNvSpPr>
            <a:spLocks noGrp="1"/>
          </p:cNvSpPr>
          <p:nvPr>
            <p:ph idx="14"/>
          </p:nvPr>
        </p:nvSpPr>
        <p:spPr/>
        <p:txBody>
          <a:bodyPr/>
          <a:lstStyle/>
          <a:p>
            <a:endParaRPr lang="en-US"/>
          </a:p>
        </p:txBody>
      </p:sp>
      <p:sp>
        <p:nvSpPr>
          <p:cNvPr id="25" name="Rechteck 24">
            <a:extLst>
              <a:ext uri="{FF2B5EF4-FFF2-40B4-BE49-F238E27FC236}">
                <a16:creationId xmlns:a16="http://schemas.microsoft.com/office/drawing/2014/main" id="{8DE390E4-B45C-4026-953F-43B4E4658C39}"/>
              </a:ext>
            </a:extLst>
          </p:cNvPr>
          <p:cNvSpPr/>
          <p:nvPr/>
        </p:nvSpPr>
        <p:spPr>
          <a:xfrm>
            <a:off x="2721428" y="2579915"/>
            <a:ext cx="2421331"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27" name="Rechteck 26">
            <a:extLst>
              <a:ext uri="{FF2B5EF4-FFF2-40B4-BE49-F238E27FC236}">
                <a16:creationId xmlns:a16="http://schemas.microsoft.com/office/drawing/2014/main" id="{DB280464-D592-4869-89B9-0CB699C3ED19}"/>
              </a:ext>
            </a:extLst>
          </p:cNvPr>
          <p:cNvSpPr/>
          <p:nvPr/>
        </p:nvSpPr>
        <p:spPr>
          <a:xfrm>
            <a:off x="8258089" y="2579914"/>
            <a:ext cx="2413899" cy="2841171"/>
          </a:xfrm>
          <a:prstGeom prst="rect">
            <a:avLst/>
          </a:prstGeom>
          <a:solidFill>
            <a:schemeClr val="accent3">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Open Sans SemiBold" panose="020B0706030804020204" pitchFamily="34" charset="0"/>
                <a:ea typeface="Open Sans SemiBold" panose="020B0706030804020204" pitchFamily="34" charset="0"/>
                <a:cs typeface="Open Sans SemiBold" panose="020B0706030804020204" pitchFamily="34" charset="0"/>
              </a:rPr>
              <a:t>Beta band?</a:t>
            </a:r>
          </a:p>
        </p:txBody>
      </p:sp>
      <p:sp>
        <p:nvSpPr>
          <p:cNvPr id="28" name="Inhaltsplatzhalter 4">
            <a:extLst>
              <a:ext uri="{FF2B5EF4-FFF2-40B4-BE49-F238E27FC236}">
                <a16:creationId xmlns:a16="http://schemas.microsoft.com/office/drawing/2014/main" id="{35DEAE2E-36DB-4709-A4CF-0AC90E629B4F}"/>
              </a:ext>
            </a:extLst>
          </p:cNvPr>
          <p:cNvSpPr txBox="1">
            <a:spLocks/>
          </p:cNvSpPr>
          <p:nvPr/>
        </p:nvSpPr>
        <p:spPr>
          <a:xfrm>
            <a:off x="2612571" y="6468703"/>
            <a:ext cx="6945086" cy="389297"/>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3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UC San Diego Resting State EEG Data from Patients with Parkinson's Disease, </a:t>
            </a:r>
            <a:r>
              <a:rPr lang="en-US" i="1" dirty="0" err="1"/>
              <a:t>OpenNeuro</a:t>
            </a:r>
            <a:r>
              <a:rPr lang="en-US" dirty="0"/>
              <a:t>, 2020 (v. 1.0.3)</a:t>
            </a:r>
          </a:p>
        </p:txBody>
      </p:sp>
      <p:sp>
        <p:nvSpPr>
          <p:cNvPr id="37" name="Rechteck 36">
            <a:extLst>
              <a:ext uri="{FF2B5EF4-FFF2-40B4-BE49-F238E27FC236}">
                <a16:creationId xmlns:a16="http://schemas.microsoft.com/office/drawing/2014/main" id="{7C951667-40E8-4A79-A138-FA8ACA92490B}"/>
              </a:ext>
            </a:extLst>
          </p:cNvPr>
          <p:cNvSpPr/>
          <p:nvPr/>
        </p:nvSpPr>
        <p:spPr>
          <a:xfrm>
            <a:off x="2721428" y="1414289"/>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5 -off</a:t>
            </a:r>
          </a:p>
        </p:txBody>
      </p:sp>
      <p:sp>
        <p:nvSpPr>
          <p:cNvPr id="39" name="Rechteck 38">
            <a:extLst>
              <a:ext uri="{FF2B5EF4-FFF2-40B4-BE49-F238E27FC236}">
                <a16:creationId xmlns:a16="http://schemas.microsoft.com/office/drawing/2014/main" id="{D94911EA-37B0-42EC-B327-9896F9DA3701}"/>
              </a:ext>
            </a:extLst>
          </p:cNvPr>
          <p:cNvSpPr/>
          <p:nvPr/>
        </p:nvSpPr>
        <p:spPr>
          <a:xfrm>
            <a:off x="8784681" y="1414288"/>
            <a:ext cx="1360714" cy="4995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rPr>
              <a:t>PD 13 -off</a:t>
            </a:r>
          </a:p>
        </p:txBody>
      </p:sp>
    </p:spTree>
    <p:extLst>
      <p:ext uri="{BB962C8B-B14F-4D97-AF65-F5344CB8AC3E}">
        <p14:creationId xmlns:p14="http://schemas.microsoft.com/office/powerpoint/2010/main" val="337059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87CBD6-BAC5-4646-91BC-8DC20E2369EA}"/>
              </a:ext>
            </a:extLst>
          </p:cNvPr>
          <p:cNvSpPr>
            <a:spLocks noGrp="1"/>
          </p:cNvSpPr>
          <p:nvPr>
            <p:ph type="title"/>
          </p:nvPr>
        </p:nvSpPr>
        <p:spPr/>
        <p:txBody>
          <a:bodyPr>
            <a:noAutofit/>
          </a:bodyPr>
          <a:lstStyle/>
          <a:p>
            <a:r>
              <a:rPr lang="en-US" sz="4000" dirty="0"/>
              <a:t>Get bounds</a:t>
            </a:r>
          </a:p>
        </p:txBody>
      </p:sp>
      <p:sp>
        <p:nvSpPr>
          <p:cNvPr id="3" name="Inhaltsplatzhalter 2">
            <a:extLst>
              <a:ext uri="{FF2B5EF4-FFF2-40B4-BE49-F238E27FC236}">
                <a16:creationId xmlns:a16="http://schemas.microsoft.com/office/drawing/2014/main" id="{3738650C-8CDD-4FF1-98EF-7C7985D5D362}"/>
              </a:ext>
            </a:extLst>
          </p:cNvPr>
          <p:cNvSpPr>
            <a:spLocks noGrp="1"/>
          </p:cNvSpPr>
          <p:nvPr>
            <p:ph idx="1"/>
          </p:nvPr>
        </p:nvSpPr>
        <p:spPr>
          <a:xfrm>
            <a:off x="838200" y="1429970"/>
            <a:ext cx="10515600" cy="4970829"/>
          </a:xfrm>
        </p:spPr>
        <p:txBody>
          <a:bodyPr>
            <a:normAutofit/>
          </a:bodyPr>
          <a:lstStyle/>
          <a:p>
            <a:pPr marL="0" indent="0">
              <a:buNone/>
            </a:pPr>
            <a:r>
              <a:rPr lang="en-US" dirty="0">
                <a:latin typeface="Open Sans SemiBold" panose="020B0706030804020204" pitchFamily="34" charset="0"/>
                <a:ea typeface="Open Sans SemiBold" panose="020B0706030804020204" pitchFamily="34" charset="0"/>
                <a:cs typeface="Open Sans SemiBold" panose="020B0706030804020204" pitchFamily="34" charset="0"/>
              </a:rPr>
              <a:t>Assumptions </a:t>
            </a:r>
          </a:p>
          <a:p>
            <a:pPr marL="0" indent="0">
              <a:buNone/>
            </a:pPr>
            <a:endParaRPr lang="en-US" dirty="0">
              <a:latin typeface="Open Sans SemiBold" panose="020B0706030804020204" pitchFamily="34" charset="0"/>
              <a:ea typeface="Open Sans SemiBold" panose="020B0706030804020204" pitchFamily="34" charset="0"/>
              <a:cs typeface="Open Sans SemiBold" panose="020B0706030804020204" pitchFamily="34" charset="0"/>
            </a:endParaRPr>
          </a:p>
          <a:p>
            <a:pPr marL="971550" lvl="1" indent="-514350">
              <a:buFont typeface="+mj-lt"/>
              <a:buAutoNum type="arabicPeriod"/>
            </a:pPr>
            <a:r>
              <a:rPr lang="en-US" dirty="0"/>
              <a:t>“Frequency bands” have similar spatiotemporal characteristics</a:t>
            </a:r>
          </a:p>
          <a:p>
            <a:pPr marL="971550" lvl="1" indent="-514350">
              <a:buFont typeface="+mj-lt"/>
              <a:buAutoNum type="arabicPeriod"/>
            </a:pPr>
            <a:endParaRPr lang="en-US" dirty="0"/>
          </a:p>
          <a:p>
            <a:pPr marL="971550" lvl="1" indent="-514350">
              <a:buFont typeface="+mj-lt"/>
              <a:buAutoNum type="arabicPeriod"/>
            </a:pPr>
            <a:r>
              <a:rPr lang="en-US" dirty="0"/>
              <a:t>Boundaries between bands can be defined as changes in those similarities</a:t>
            </a:r>
          </a:p>
          <a:p>
            <a:pPr marL="971550" lvl="1" indent="-514350">
              <a:buFont typeface="+mj-lt"/>
              <a:buAutoNum type="arabicPeriod"/>
            </a:pPr>
            <a:endParaRPr lang="en-US" dirty="0"/>
          </a:p>
          <a:p>
            <a:pPr marL="971550" lvl="1" indent="-514350">
              <a:buFont typeface="+mj-lt"/>
              <a:buAutoNum type="arabicPeriod"/>
            </a:pPr>
            <a:r>
              <a:rPr lang="en-US" dirty="0"/>
              <a:t>Signal with narrowband activity is expected</a:t>
            </a:r>
          </a:p>
        </p:txBody>
      </p:sp>
      <p:sp>
        <p:nvSpPr>
          <p:cNvPr id="4" name="Foliennummernplatzhalter 3">
            <a:extLst>
              <a:ext uri="{FF2B5EF4-FFF2-40B4-BE49-F238E27FC236}">
                <a16:creationId xmlns:a16="http://schemas.microsoft.com/office/drawing/2014/main" id="{CC547EEF-BA9D-48EA-B0C0-C87639083126}"/>
              </a:ext>
            </a:extLst>
          </p:cNvPr>
          <p:cNvSpPr>
            <a:spLocks noGrp="1"/>
          </p:cNvSpPr>
          <p:nvPr>
            <p:ph type="sldNum" sz="quarter" idx="12"/>
          </p:nvPr>
        </p:nvSpPr>
        <p:spPr/>
        <p:txBody>
          <a:bodyPr/>
          <a:lstStyle/>
          <a:p>
            <a:fld id="{B83948FF-1141-44E2-B6DA-54CB4D7D54B3}" type="slidenum">
              <a:rPr lang="en-GB" smtClean="0"/>
              <a:pPr/>
              <a:t>8</a:t>
            </a:fld>
            <a:endParaRPr lang="en-GB" dirty="0"/>
          </a:p>
        </p:txBody>
      </p:sp>
      <p:sp>
        <p:nvSpPr>
          <p:cNvPr id="5" name="Inhaltsplatzhalter 4">
            <a:extLst>
              <a:ext uri="{FF2B5EF4-FFF2-40B4-BE49-F238E27FC236}">
                <a16:creationId xmlns:a16="http://schemas.microsoft.com/office/drawing/2014/main" id="{8FDBB691-36B8-4DDF-A763-1FAFE502CCD1}"/>
              </a:ext>
            </a:extLst>
          </p:cNvPr>
          <p:cNvSpPr>
            <a:spLocks noGrp="1"/>
          </p:cNvSpPr>
          <p:nvPr>
            <p:ph idx="13"/>
          </p:nvPr>
        </p:nvSpPr>
        <p:spPr/>
        <p:txBody>
          <a:bodyPr/>
          <a:lstStyle/>
          <a:p>
            <a:endParaRPr lang="en-US"/>
          </a:p>
        </p:txBody>
      </p:sp>
      <p:sp>
        <p:nvSpPr>
          <p:cNvPr id="6" name="Inhaltsplatzhalter 5">
            <a:extLst>
              <a:ext uri="{FF2B5EF4-FFF2-40B4-BE49-F238E27FC236}">
                <a16:creationId xmlns:a16="http://schemas.microsoft.com/office/drawing/2014/main" id="{92392506-027F-4A61-9D2C-660E00FB3524}"/>
              </a:ext>
            </a:extLst>
          </p:cNvPr>
          <p:cNvSpPr>
            <a:spLocks noGrp="1"/>
          </p:cNvSpPr>
          <p:nvPr>
            <p:ph idx="14"/>
          </p:nvPr>
        </p:nvSpPr>
        <p:spPr/>
        <p:txBody>
          <a:bodyPr/>
          <a:lstStyle/>
          <a:p>
            <a:endParaRPr lang="en-US" sz="2400" dirty="0"/>
          </a:p>
        </p:txBody>
      </p:sp>
    </p:spTree>
    <p:extLst>
      <p:ext uri="{BB962C8B-B14F-4D97-AF65-F5344CB8AC3E}">
        <p14:creationId xmlns:p14="http://schemas.microsoft.com/office/powerpoint/2010/main" val="1649205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921AAE-0EA1-474F-9EB9-F642589186C1}"/>
              </a:ext>
            </a:extLst>
          </p:cNvPr>
          <p:cNvSpPr>
            <a:spLocks noGrp="1"/>
          </p:cNvSpPr>
          <p:nvPr>
            <p:ph type="title"/>
          </p:nvPr>
        </p:nvSpPr>
        <p:spPr/>
        <p:txBody>
          <a:bodyPr/>
          <a:lstStyle/>
          <a:p>
            <a:r>
              <a:rPr lang="en-US" dirty="0"/>
              <a:t>Method</a:t>
            </a:r>
          </a:p>
        </p:txBody>
      </p:sp>
      <p:sp>
        <p:nvSpPr>
          <p:cNvPr id="3" name="Inhaltsplatzhalter 2">
            <a:extLst>
              <a:ext uri="{FF2B5EF4-FFF2-40B4-BE49-F238E27FC236}">
                <a16:creationId xmlns:a16="http://schemas.microsoft.com/office/drawing/2014/main" id="{C88D1AF5-D6D9-496F-8372-E7DF644193DB}"/>
              </a:ext>
            </a:extLst>
          </p:cNvPr>
          <p:cNvSpPr>
            <a:spLocks noGrp="1"/>
          </p:cNvSpPr>
          <p:nvPr>
            <p:ph idx="1"/>
          </p:nvPr>
        </p:nvSpPr>
        <p:spPr>
          <a:xfrm>
            <a:off x="838199" y="1429970"/>
            <a:ext cx="10734675" cy="5038733"/>
          </a:xfrm>
        </p:spPr>
        <p:txBody>
          <a:bodyPr>
            <a:normAutofit fontScale="92500"/>
          </a:bodyPr>
          <a:lstStyle/>
          <a:p>
            <a:pPr marL="742950" indent="-742950">
              <a:lnSpc>
                <a:spcPct val="120000"/>
              </a:lnSpc>
              <a:buFont typeface="+mj-lt"/>
              <a:buAutoNum type="arabicPeriod"/>
            </a:pPr>
            <a:r>
              <a:rPr lang="en-US" sz="2800" dirty="0"/>
              <a:t>Create a channel covariance matrix using broadband data. (</a:t>
            </a:r>
            <a:r>
              <a:rPr lang="en-US" sz="2800" b="1" dirty="0">
                <a:latin typeface="Open Sans" pitchFamily="2" charset="0"/>
                <a:ea typeface="Open Sans" pitchFamily="2" charset="0"/>
                <a:cs typeface="Open Sans" pitchFamily="2" charset="0"/>
              </a:rPr>
              <a:t>R</a:t>
            </a:r>
            <a:r>
              <a:rPr lang="en-US" sz="2800" dirty="0"/>
              <a:t>)</a:t>
            </a:r>
          </a:p>
          <a:p>
            <a:pPr marL="742950" indent="-742950">
              <a:lnSpc>
                <a:spcPct val="120000"/>
              </a:lnSpc>
              <a:buFont typeface="+mj-lt"/>
              <a:buAutoNum type="arabicPeriod"/>
            </a:pPr>
            <a:r>
              <a:rPr lang="en-US" sz="2800" dirty="0"/>
              <a:t>In desired frequency range (e.g. 1-40 Hz) create channel covariance (</a:t>
            </a:r>
            <a:r>
              <a:rPr lang="en-US" sz="2800" b="1" dirty="0">
                <a:latin typeface="Open Sans" pitchFamily="2" charset="0"/>
                <a:ea typeface="Open Sans" pitchFamily="2" charset="0"/>
                <a:cs typeface="Open Sans" pitchFamily="2" charset="0"/>
              </a:rPr>
              <a:t>S</a:t>
            </a:r>
            <a:r>
              <a:rPr lang="en-US" sz="2800" dirty="0"/>
              <a:t>) per frequency bin</a:t>
            </a:r>
          </a:p>
          <a:p>
            <a:pPr marL="742950" indent="-742950">
              <a:lnSpc>
                <a:spcPct val="120000"/>
              </a:lnSpc>
              <a:buFont typeface="+mj-lt"/>
              <a:buAutoNum type="arabicPeriod"/>
            </a:pPr>
            <a:r>
              <a:rPr lang="en-US" sz="2800" dirty="0"/>
              <a:t>Compute generalized </a:t>
            </a:r>
            <a:r>
              <a:rPr lang="en-US" sz="2800" dirty="0" err="1"/>
              <a:t>eigendecomposition</a:t>
            </a:r>
            <a:r>
              <a:rPr lang="en-US" sz="2800" dirty="0"/>
              <a:t> (GED) on </a:t>
            </a:r>
            <a:r>
              <a:rPr lang="en-US" sz="2800" b="1" dirty="0">
                <a:latin typeface="Open Sans" pitchFamily="2" charset="0"/>
                <a:ea typeface="Open Sans" pitchFamily="2" charset="0"/>
                <a:cs typeface="Open Sans" pitchFamily="2" charset="0"/>
              </a:rPr>
              <a:t>R</a:t>
            </a:r>
            <a:r>
              <a:rPr lang="en-US" sz="2800" dirty="0">
                <a:latin typeface="Open Sans Light" pitchFamily="2" charset="0"/>
                <a:ea typeface="Open Sans Light" pitchFamily="2" charset="0"/>
                <a:cs typeface="Open Sans Light" pitchFamily="2" charset="0"/>
              </a:rPr>
              <a:t>&amp;</a:t>
            </a:r>
            <a:r>
              <a:rPr lang="en-US" sz="2800" b="1" dirty="0">
                <a:latin typeface="Open Sans" pitchFamily="2" charset="0"/>
                <a:ea typeface="Open Sans" pitchFamily="2" charset="0"/>
                <a:cs typeface="Open Sans" pitchFamily="2" charset="0"/>
              </a:rPr>
              <a:t>S </a:t>
            </a:r>
            <a:r>
              <a:rPr lang="en-US" sz="2800" dirty="0"/>
              <a:t>-&gt; spatial filter, maximally separates </a:t>
            </a:r>
            <a:r>
              <a:rPr lang="en-US" sz="2800" b="1" dirty="0">
                <a:latin typeface="Open Sans" pitchFamily="2" charset="0"/>
                <a:ea typeface="Open Sans" pitchFamily="2" charset="0"/>
                <a:cs typeface="Open Sans" pitchFamily="2" charset="0"/>
              </a:rPr>
              <a:t>S</a:t>
            </a:r>
            <a:r>
              <a:rPr lang="en-US" sz="2800" dirty="0"/>
              <a:t> from </a:t>
            </a:r>
            <a:r>
              <a:rPr lang="en-US" sz="2800" b="1" dirty="0">
                <a:latin typeface="Open Sans" pitchFamily="2" charset="0"/>
                <a:ea typeface="Open Sans" pitchFamily="2" charset="0"/>
                <a:cs typeface="Open Sans" pitchFamily="2" charset="0"/>
              </a:rPr>
              <a:t>R</a:t>
            </a:r>
          </a:p>
          <a:p>
            <a:pPr marL="742950" indent="-742950">
              <a:lnSpc>
                <a:spcPct val="120000"/>
              </a:lnSpc>
              <a:buFont typeface="+mj-lt"/>
              <a:buAutoNum type="arabicPeriod"/>
            </a:pPr>
            <a:r>
              <a:rPr lang="en-US" sz="2800" dirty="0"/>
              <a:t>Compute pairwise squared correlations across eigenvectors from all frequencies </a:t>
            </a:r>
            <a:r>
              <a:rPr lang="en-US" sz="2800" dirty="0">
                <a:sym typeface="Wingdings" panose="05000000000000000000" pitchFamily="2" charset="2"/>
              </a:rPr>
              <a:t> </a:t>
            </a:r>
            <a:r>
              <a:rPr lang="en-US" sz="2800" dirty="0"/>
              <a:t>matrix of eigenvector similarities. </a:t>
            </a:r>
          </a:p>
          <a:p>
            <a:pPr marL="742950" indent="-742950">
              <a:lnSpc>
                <a:spcPct val="120000"/>
              </a:lnSpc>
              <a:buFont typeface="+mj-lt"/>
              <a:buAutoNum type="arabicPeriod"/>
            </a:pPr>
            <a:r>
              <a:rPr lang="en-US" sz="2800" dirty="0"/>
              <a:t>Apply cluster analysis to this matrix to identify “blocks” on the diagonal that have high similarities</a:t>
            </a:r>
          </a:p>
        </p:txBody>
      </p:sp>
      <p:sp>
        <p:nvSpPr>
          <p:cNvPr id="4" name="Foliennummernplatzhalter 3">
            <a:extLst>
              <a:ext uri="{FF2B5EF4-FFF2-40B4-BE49-F238E27FC236}">
                <a16:creationId xmlns:a16="http://schemas.microsoft.com/office/drawing/2014/main" id="{94ABC044-FB9A-40F8-91A9-FC9E519D13E9}"/>
              </a:ext>
            </a:extLst>
          </p:cNvPr>
          <p:cNvSpPr>
            <a:spLocks noGrp="1"/>
          </p:cNvSpPr>
          <p:nvPr>
            <p:ph type="sldNum" sz="quarter" idx="12"/>
          </p:nvPr>
        </p:nvSpPr>
        <p:spPr/>
        <p:txBody>
          <a:bodyPr/>
          <a:lstStyle/>
          <a:p>
            <a:fld id="{B83948FF-1141-44E2-B6DA-54CB4D7D54B3}" type="slidenum">
              <a:rPr lang="en-GB" smtClean="0"/>
              <a:pPr/>
              <a:t>9</a:t>
            </a:fld>
            <a:endParaRPr lang="en-GB" dirty="0"/>
          </a:p>
        </p:txBody>
      </p:sp>
      <p:sp>
        <p:nvSpPr>
          <p:cNvPr id="5" name="Inhaltsplatzhalter 4">
            <a:extLst>
              <a:ext uri="{FF2B5EF4-FFF2-40B4-BE49-F238E27FC236}">
                <a16:creationId xmlns:a16="http://schemas.microsoft.com/office/drawing/2014/main" id="{D52261DD-992C-4A89-BD14-48B9F8943434}"/>
              </a:ext>
            </a:extLst>
          </p:cNvPr>
          <p:cNvSpPr>
            <a:spLocks noGrp="1"/>
          </p:cNvSpPr>
          <p:nvPr>
            <p:ph idx="13"/>
          </p:nvPr>
        </p:nvSpPr>
        <p:spPr/>
        <p:txBody>
          <a:bodyPr/>
          <a:lstStyle/>
          <a:p>
            <a:r>
              <a:rPr lang="en-US" dirty="0" err="1"/>
              <a:t>MatLab</a:t>
            </a:r>
            <a:r>
              <a:rPr lang="en-US" dirty="0"/>
              <a:t> code available</a:t>
            </a:r>
          </a:p>
        </p:txBody>
      </p:sp>
      <p:sp>
        <p:nvSpPr>
          <p:cNvPr id="6" name="Inhaltsplatzhalter 5">
            <a:extLst>
              <a:ext uri="{FF2B5EF4-FFF2-40B4-BE49-F238E27FC236}">
                <a16:creationId xmlns:a16="http://schemas.microsoft.com/office/drawing/2014/main" id="{7730F130-4813-4822-A57C-3CB6541B4391}"/>
              </a:ext>
            </a:extLst>
          </p:cNvPr>
          <p:cNvSpPr>
            <a:spLocks noGrp="1"/>
          </p:cNvSpPr>
          <p:nvPr>
            <p:ph idx="14"/>
          </p:nvPr>
        </p:nvSpPr>
        <p:spPr>
          <a:xfrm>
            <a:off x="3352616" y="105619"/>
            <a:ext cx="3397558" cy="901442"/>
          </a:xfrm>
        </p:spPr>
        <p:txBody>
          <a:bodyPr/>
          <a:lstStyle/>
          <a:p>
            <a:r>
              <a:rPr lang="en-US" dirty="0"/>
              <a:t>| </a:t>
            </a:r>
            <a:r>
              <a:rPr lang="en-US" dirty="0" err="1"/>
              <a:t>getBounds</a:t>
            </a:r>
            <a:endParaRPr lang="en-US" dirty="0"/>
          </a:p>
        </p:txBody>
      </p:sp>
    </p:spTree>
    <p:extLst>
      <p:ext uri="{BB962C8B-B14F-4D97-AF65-F5344CB8AC3E}">
        <p14:creationId xmlns:p14="http://schemas.microsoft.com/office/powerpoint/2010/main" val="793826167"/>
      </p:ext>
    </p:extLst>
  </p:cSld>
  <p:clrMapOvr>
    <a:masterClrMapping/>
  </p:clrMapOvr>
</p:sld>
</file>

<file path=ppt/theme/theme1.xml><?xml version="1.0" encoding="utf-8"?>
<a:theme xmlns:a="http://schemas.openxmlformats.org/drawingml/2006/main" name="Office">
  <a:themeElements>
    <a:clrScheme name="Benutzerdefiniert 2">
      <a:dk1>
        <a:sysClr val="windowText" lastClr="000000"/>
      </a:dk1>
      <a:lt1>
        <a:sysClr val="window" lastClr="FFFFFF"/>
      </a:lt1>
      <a:dk2>
        <a:srgbClr val="44546A"/>
      </a:dk2>
      <a:lt2>
        <a:srgbClr val="E7E6E6"/>
      </a:lt2>
      <a:accent1>
        <a:srgbClr val="455C7B"/>
      </a:accent1>
      <a:accent2>
        <a:srgbClr val="DA727E"/>
      </a:accent2>
      <a:accent3>
        <a:srgbClr val="FFBC67"/>
      </a:accent3>
      <a:accent4>
        <a:srgbClr val="AC6C82"/>
      </a:accent4>
      <a:accent5>
        <a:srgbClr val="685C79"/>
      </a:accent5>
      <a:accent6>
        <a:srgbClr val="0C718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accent2"/>
        </a:solidFill>
      </a:spPr>
      <a:bodyPr wrap="square" rtlCol="0">
        <a:spAutoFit/>
      </a:bodyPr>
      <a:lstStyle>
        <a:defPPr algn="l">
          <a:defRPr dirty="0" smtClean="0">
            <a:solidFill>
              <a:schemeClr val="bg1"/>
            </a:solidFill>
            <a:latin typeface="Open Sans Condensed" pitchFamily="2" charset="0"/>
            <a:ea typeface="Open Sans Condensed" pitchFamily="2" charset="0"/>
            <a:cs typeface="Open Sans Condensed"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1184</Words>
  <Application>Microsoft Office PowerPoint</Application>
  <PresentationFormat>Widescreen</PresentationFormat>
  <Paragraphs>143</Paragraphs>
  <Slides>21</Slides>
  <Notes>13</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21</vt:i4>
      </vt:variant>
    </vt:vector>
  </HeadingPairs>
  <TitlesOfParts>
    <vt:vector size="37" baseType="lpstr">
      <vt:lpstr>Arial</vt:lpstr>
      <vt:lpstr>Calibri</vt:lpstr>
      <vt:lpstr>Calibri Light</vt:lpstr>
      <vt:lpstr>Cambria</vt:lpstr>
      <vt:lpstr>CMU Serif</vt:lpstr>
      <vt:lpstr>Helvetica</vt:lpstr>
      <vt:lpstr>Lora</vt:lpstr>
      <vt:lpstr>Lovelo</vt:lpstr>
      <vt:lpstr>Lovelo Black</vt:lpstr>
      <vt:lpstr>Open Sans</vt:lpstr>
      <vt:lpstr>Open Sans Condensed</vt:lpstr>
      <vt:lpstr>Open Sans Light</vt:lpstr>
      <vt:lpstr>Open Sans SemiBold</vt:lpstr>
      <vt:lpstr>Open Sans SemiBold</vt:lpstr>
      <vt:lpstr>Wingdings</vt:lpstr>
      <vt:lpstr>Office</vt:lpstr>
      <vt:lpstr>A data-driven method to identify frequency boundaries in multichannel electrophysiology data | Cohen, Journal of Neuroscience Methods, 2021</vt:lpstr>
      <vt:lpstr>author</vt:lpstr>
      <vt:lpstr>intro</vt:lpstr>
      <vt:lpstr>Motivation</vt:lpstr>
      <vt:lpstr>motivation</vt:lpstr>
      <vt:lpstr>Frequency bands</vt:lpstr>
      <vt:lpstr>Goal</vt:lpstr>
      <vt:lpstr>Get bounds</vt:lpstr>
      <vt:lpstr>Method</vt:lpstr>
      <vt:lpstr>Pipeline 1</vt:lpstr>
      <vt:lpstr>GED</vt:lpstr>
      <vt:lpstr>Pipeline 2</vt:lpstr>
      <vt:lpstr>Interpretation</vt:lpstr>
      <vt:lpstr>Does it work?</vt:lpstr>
      <vt:lpstr>Does it work?</vt:lpstr>
      <vt:lpstr>Does it work?</vt:lpstr>
      <vt:lpstr>Does it work?</vt:lpstr>
      <vt:lpstr>More PD data</vt:lpstr>
      <vt:lpstr>Take home</vt:lpstr>
      <vt:lpstr>Thanks for listening carefully</vt:lpstr>
      <vt:lpstr>Non sinusoidal waveforms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Age on Event-related Desynchronization in Visuomotor-Task Motor Imagery</dc:title>
  <dc:creator>Julius Welzel</dc:creator>
  <cp:lastModifiedBy>Julius Welzel</cp:lastModifiedBy>
  <cp:revision>222</cp:revision>
  <dcterms:created xsi:type="dcterms:W3CDTF">2019-05-13T19:54:41Z</dcterms:created>
  <dcterms:modified xsi:type="dcterms:W3CDTF">2023-02-15T07:50:31Z</dcterms:modified>
</cp:coreProperties>
</file>